
<file path=[Content_Types].xml><?xml version="1.0" encoding="utf-8"?>
<Types xmlns="http://schemas.openxmlformats.org/package/2006/content-types"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8"/>
  </p:notesMasterIdLst>
  <p:handoutMasterIdLst>
    <p:handoutMasterId r:id="rId19"/>
  </p:handoutMasterIdLst>
  <p:sldIdLst>
    <p:sldId id="256" r:id="rId2"/>
    <p:sldId id="258" r:id="rId3"/>
    <p:sldId id="280" r:id="rId4"/>
    <p:sldId id="282" r:id="rId5"/>
    <p:sldId id="283" r:id="rId6"/>
    <p:sldId id="285" r:id="rId7"/>
    <p:sldId id="284" r:id="rId8"/>
    <p:sldId id="286" r:id="rId9"/>
    <p:sldId id="287" r:id="rId10"/>
    <p:sldId id="288" r:id="rId11"/>
    <p:sldId id="274" r:id="rId12"/>
    <p:sldId id="273" r:id="rId13"/>
    <p:sldId id="272" r:id="rId14"/>
    <p:sldId id="281" r:id="rId15"/>
    <p:sldId id="289" r:id="rId16"/>
    <p:sldId id="265" r:id="rId17"/>
  </p:sldIdLst>
  <p:sldSz cx="9144000" cy="6858000" type="screen4x3"/>
  <p:notesSz cx="6807200" cy="99393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49023" autoAdjust="0"/>
  </p:normalViewPr>
  <p:slideViewPr>
    <p:cSldViewPr>
      <p:cViewPr>
        <p:scale>
          <a:sx n="100" d="100"/>
          <a:sy n="100" d="100"/>
        </p:scale>
        <p:origin x="-516" y="1272"/>
      </p:cViewPr>
      <p:guideLst>
        <p:guide orient="horz" pos="2160"/>
        <p:guide pos="2880"/>
      </p:guideLst>
    </p:cSldViewPr>
  </p:slideViewPr>
  <p:notesTextViewPr>
    <p:cViewPr>
      <p:scale>
        <a:sx n="150" d="100"/>
        <a:sy n="150" d="100"/>
      </p:scale>
      <p:origin x="0" y="0"/>
    </p:cViewPr>
  </p:notesTextViewPr>
  <p:sorterViewPr>
    <p:cViewPr>
      <p:scale>
        <a:sx n="100" d="100"/>
        <a:sy n="100" d="100"/>
      </p:scale>
      <p:origin x="0" y="10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5838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95C525-B456-4A30-8DAE-DB6CF40AD898}" type="datetimeFigureOut">
              <a:rPr lang="en-AU" smtClean="0"/>
              <a:t>19/04/2016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5838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30D523-D89F-4DFF-B838-556C37BB8FB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065426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6038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847A36-4529-4847-BBDD-9E6D57E118B5}" type="datetimeFigureOut">
              <a:rPr lang="en-AU" smtClean="0"/>
              <a:t>19/04/2016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6125"/>
            <a:ext cx="4965700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1038" y="4721225"/>
            <a:ext cx="5445125" cy="44719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6038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0B3B00-69DF-492F-BDD7-76BED03CE35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187609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 smtClean="0"/>
              <a:t>Thank you </a:t>
            </a:r>
            <a:r>
              <a:rPr lang="en-AU" dirty="0" smtClean="0"/>
              <a:t>Mr </a:t>
            </a:r>
            <a:r>
              <a:rPr lang="en-AU" dirty="0" smtClean="0"/>
              <a:t>Toastmaster</a:t>
            </a:r>
            <a:r>
              <a:rPr lang="en-AU" dirty="0" smtClean="0"/>
              <a:t>, Tonight </a:t>
            </a:r>
            <a:r>
              <a:rPr lang="en-AU" dirty="0" smtClean="0"/>
              <a:t>I want to talk about the processes involved in </a:t>
            </a:r>
            <a:r>
              <a:rPr lang="en-AU" dirty="0" smtClean="0"/>
              <a:t>mentoring within our club.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0B3B00-69DF-492F-BDD7-76BED03CE358}" type="slidenum">
              <a:rPr lang="en-AU" smtClean="0"/>
              <a:t>1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48198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 smtClean="0"/>
              <a:t>[Throw the question to the audience.]</a:t>
            </a:r>
          </a:p>
          <a:p>
            <a:endParaRPr lang="en-AU" dirty="0" smtClean="0"/>
          </a:p>
          <a:p>
            <a:r>
              <a:rPr lang="en-AU" dirty="0" smtClean="0"/>
              <a:t>Mentoring in our environment within Toastmasters – mentoring within a career development environment at work.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0B3B00-69DF-492F-BDD7-76BED03CE358}" type="slidenum">
              <a:rPr lang="en-AU" smtClean="0"/>
              <a:t>2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025334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 smtClean="0"/>
              <a:t>Typically assigned by the VPE in the club. 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0B3B00-69DF-492F-BDD7-76BED03CE358}" type="slidenum">
              <a:rPr lang="en-AU" smtClean="0"/>
              <a:t>3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025334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 smtClean="0"/>
              <a:t>A mentor can tell you: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AU" dirty="0" smtClean="0"/>
              <a:t>how to do something,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AU" dirty="0" smtClean="0"/>
              <a:t>how to improve what you are doing,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AU" dirty="0" smtClean="0"/>
              <a:t>where you may be going wrong,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AU" dirty="0" smtClean="0"/>
              <a:t>A smarter way to look at what you are doing,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AU" dirty="0" smtClean="0"/>
              <a:t>How others have done it,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0B3B00-69DF-492F-BDD7-76BED03CE358}" type="slidenum">
              <a:rPr lang="en-AU" smtClean="0"/>
              <a:t>4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025334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 smtClean="0"/>
              <a:t>A mentor can assist you with: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AU" dirty="0" smtClean="0"/>
              <a:t>Knowledge of a subject or method,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AU" dirty="0" smtClean="0"/>
              <a:t>Perhaps a different way of presenting something,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AU" dirty="0" smtClean="0"/>
              <a:t>A new way of looking at a topic,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AU" dirty="0" smtClean="0"/>
              <a:t>Instilling some confidence</a:t>
            </a:r>
            <a:r>
              <a:rPr lang="en-AU" baseline="0" dirty="0" smtClean="0"/>
              <a:t> where little might currently exist.</a:t>
            </a:r>
            <a:endParaRPr lang="en-AU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0B3B00-69DF-492F-BDD7-76BED03CE358}" type="slidenum">
              <a:rPr lang="en-AU" smtClean="0"/>
              <a:t>5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025334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 smtClean="0"/>
              <a:t>The collaboration of you and the mentor is more successful than just you.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0B3B00-69DF-492F-BDD7-76BED03CE358}" type="slidenum">
              <a:rPr lang="en-AU" smtClean="0"/>
              <a:t>6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0253347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sz="1400" dirty="0" smtClean="0"/>
              <a:t>A mentor can tell you: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AU" sz="1400" dirty="0" smtClean="0"/>
              <a:t>How the meeting</a:t>
            </a:r>
            <a:r>
              <a:rPr lang="en-AU" sz="1400" baseline="0" dirty="0" smtClean="0"/>
              <a:t> is arranged,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AU" sz="1400" baseline="0" dirty="0" smtClean="0"/>
              <a:t>Define some of the terms used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AU" sz="1400" baseline="0" dirty="0" smtClean="0"/>
              <a:t>Explain certain procedures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AU" sz="1400" baseline="0" dirty="0" smtClean="0"/>
              <a:t>Describe certain club customs.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AU" sz="1400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0B3B00-69DF-492F-BDD7-76BED03CE358}" type="slidenum">
              <a:rPr lang="en-AU" smtClean="0"/>
              <a:t>7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025334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sz="1400" dirty="0" smtClean="0"/>
              <a:t>A mentor can tell you: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AU" sz="1400" dirty="0" smtClean="0"/>
              <a:t>What is expected</a:t>
            </a:r>
            <a:r>
              <a:rPr lang="en-AU" sz="1400" baseline="0" dirty="0" smtClean="0"/>
              <a:t> of roles within the meeting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AU" sz="1400" baseline="0" dirty="0" smtClean="0"/>
              <a:t>What club customs dictate with regard to behaviour.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AU" sz="1400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0B3B00-69DF-492F-BDD7-76BED03CE358}" type="slidenum">
              <a:rPr lang="en-AU" smtClean="0"/>
              <a:t>8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0253347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sz="1400" dirty="0" smtClean="0"/>
              <a:t>A mentor can help you to develop your confidence earlier and to participate more in the activities of the club.</a:t>
            </a:r>
            <a:endParaRPr lang="en-AU" sz="1400" baseline="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AU" sz="1400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0B3B00-69DF-492F-BDD7-76BED03CE358}" type="slidenum">
              <a:rPr lang="en-AU" smtClean="0"/>
              <a:t>9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0253347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sz="1400" dirty="0" smtClean="0"/>
              <a:t>A mentor can help you to develop your speaking skills more quickly such that you are prepared to speak earlier in you development cycle</a:t>
            </a:r>
            <a:r>
              <a:rPr lang="en-AU" sz="1400" baseline="0" dirty="0" smtClean="0"/>
              <a:t> and thus progress faster to competency.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AU" sz="1400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0B3B00-69DF-492F-BDD7-76BED03CE358}" type="slidenum">
              <a:rPr lang="en-AU" smtClean="0"/>
              <a:t>10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0253347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1600" dirty="0" smtClean="0"/>
              <a:t>A member may have a “bad habit” that they wish to eliminate;</a:t>
            </a:r>
            <a:r>
              <a:rPr lang="en-AU" sz="1600" baseline="0" dirty="0" smtClean="0"/>
              <a:t> a mentor can help with this.</a:t>
            </a:r>
            <a:r>
              <a:rPr lang="en-AU" sz="1600" dirty="0" smtClean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1600" dirty="0" smtClean="0"/>
              <a:t>As an experienced member you may want to develop a particular skill such as interviewing. Using a mentor skilled in this can greatly assist you in the acquisition of this skill.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AU" sz="16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AU" sz="16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AU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0B3B00-69DF-492F-BDD7-76BED03CE358}" type="slidenum">
              <a:rPr lang="en-AU" smtClean="0"/>
              <a:t>11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3306408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 smtClean="0"/>
              <a:t>As</a:t>
            </a:r>
            <a:r>
              <a:rPr lang="en-AU" baseline="0" dirty="0" smtClean="0"/>
              <a:t> the song in Sound of Music goes, “…if you become a teacher, by your pupils you’ll be taught…”</a:t>
            </a:r>
          </a:p>
          <a:p>
            <a:r>
              <a:rPr lang="en-AU" baseline="0" dirty="0" smtClean="0"/>
              <a:t>I’ve always found that in teaching something, you learn far more than you do in self-learning. The interaction in the mentoring process provides great scope for additional learning for the mentor.</a:t>
            </a:r>
          </a:p>
          <a:p>
            <a:r>
              <a:rPr lang="en-AU" baseline="0" dirty="0" smtClean="0"/>
              <a:t>The creation of the mentor roles within the club also provides meaning for the more experienced members and a good motivation for them to remain connected to the club. The coextensive tie here is the putting something back concept associated with mentoring.</a:t>
            </a:r>
          </a:p>
          <a:p>
            <a:r>
              <a:rPr lang="en-AU" baseline="0" dirty="0" smtClean="0"/>
              <a:t>At the end of the day there is the recognition; this is perhaps the greatest motivator of all. Recognition and praise trump other motivators any day.</a:t>
            </a:r>
          </a:p>
          <a:p>
            <a:r>
              <a:rPr lang="en-AU" baseline="0" dirty="0" smtClean="0"/>
              <a:t> </a:t>
            </a:r>
          </a:p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0B3B00-69DF-492F-BDD7-76BED03CE358}" type="slidenum">
              <a:rPr lang="en-AU" smtClean="0"/>
              <a:t>12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9601864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AU" b="1" dirty="0" smtClean="0">
                <a:solidFill>
                  <a:srgbClr val="FF0000"/>
                </a:solidFill>
              </a:rPr>
              <a:t> </a:t>
            </a:r>
            <a:r>
              <a:rPr lang="en-AU" b="0" dirty="0" smtClean="0">
                <a:solidFill>
                  <a:srgbClr val="FF0000"/>
                </a:solidFill>
              </a:rPr>
              <a:t>These benefits to the club are almost self-evident.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AU" b="0" dirty="0" smtClean="0">
                <a:solidFill>
                  <a:srgbClr val="FF0000"/>
                </a:solidFill>
              </a:rPr>
              <a:t>The mentoring activity provides greater</a:t>
            </a:r>
            <a:r>
              <a:rPr lang="en-AU" b="0" baseline="0" dirty="0" smtClean="0">
                <a:solidFill>
                  <a:srgbClr val="FF0000"/>
                </a:solidFill>
              </a:rPr>
              <a:t> social cohesion within the club, greater social capital is developed.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AU" b="0" baseline="0" dirty="0" smtClean="0">
                <a:solidFill>
                  <a:srgbClr val="FF0000"/>
                </a:solidFill>
              </a:rPr>
              <a:t>This all translates into higher retention which means larger clubs which means greater organisational robustness.</a:t>
            </a:r>
            <a:endParaRPr lang="en-AU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0B3B00-69DF-492F-BDD7-76BED03CE358}" type="slidenum">
              <a:rPr lang="en-AU" smtClean="0"/>
              <a:t>13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28363824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 smtClean="0"/>
              <a:t>The mentor programme is the responsibility of the VPE.</a:t>
            </a:r>
          </a:p>
          <a:p>
            <a:r>
              <a:rPr lang="en-AU" dirty="0" smtClean="0"/>
              <a:t>Those new members who do not have a mentor please contact me soonest so I can allocate one to you.</a:t>
            </a:r>
          </a:p>
          <a:p>
            <a:r>
              <a:rPr lang="en-AU" dirty="0" smtClean="0"/>
              <a:t>People who have substantially completed the CC and CL manuals are the source of new mentor for me. 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0B3B00-69DF-492F-BDD7-76BED03CE358}" type="slidenum">
              <a:rPr lang="en-AU" smtClean="0"/>
              <a:t>14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0253347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0B3B00-69DF-492F-BDD7-76BED03CE358}" type="slidenum">
              <a:rPr lang="en-AU" smtClean="0"/>
              <a:t>16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720330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47F44-FCF3-448D-87B3-561B23214E89}" type="datetimeFigureOut">
              <a:rPr lang="en-AU" smtClean="0"/>
              <a:t>19/04/2016</a:t>
            </a:fld>
            <a:endParaRPr lang="en-A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B773-D1A0-45C4-94CF-0E55C0D55526}" type="slidenum">
              <a:rPr lang="en-AU" smtClean="0"/>
              <a:t>‹#›</a:t>
            </a:fld>
            <a:endParaRPr lang="en-AU"/>
          </a:p>
        </p:txBody>
      </p:sp>
      <p:grpSp>
        <p:nvGrpSpPr>
          <p:cNvPr id="11" name="Group 10"/>
          <p:cNvGrpSpPr>
            <a:grpSpLocks/>
          </p:cNvGrpSpPr>
          <p:nvPr userDrawn="1"/>
        </p:nvGrpSpPr>
        <p:grpSpPr>
          <a:xfrm>
            <a:off x="727194" y="201053"/>
            <a:ext cx="5760640" cy="1355739"/>
            <a:chOff x="39627" y="0"/>
            <a:chExt cx="5736566" cy="1500996"/>
          </a:xfrm>
        </p:grpSpPr>
        <p:pic>
          <p:nvPicPr>
            <p:cNvPr id="13" name="Picture 12"/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627" y="0"/>
              <a:ext cx="5736566" cy="150099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" name="Text Box 1"/>
            <p:cNvSpPr txBox="1">
              <a:spLocks noChangeArrowheads="1"/>
            </p:cNvSpPr>
            <p:nvPr userDrawn="1"/>
          </p:nvSpPr>
          <p:spPr bwMode="auto">
            <a:xfrm>
              <a:off x="2407025" y="207102"/>
              <a:ext cx="3054076" cy="394171"/>
            </a:xfrm>
            <a:prstGeom prst="rect">
              <a:avLst/>
            </a:prstGeom>
            <a:solidFill>
              <a:srgbClr val="4F81BD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>
                <a:lnSpc>
                  <a:spcPct val="115000"/>
                </a:lnSpc>
                <a:spcAft>
                  <a:spcPts val="1000"/>
                </a:spcAft>
              </a:pPr>
              <a:r>
                <a:rPr lang="en-AU" sz="1400" b="1" i="1" dirty="0">
                  <a:solidFill>
                    <a:srgbClr val="FFFF00"/>
                  </a:solidFill>
                  <a:effectLst/>
                  <a:latin typeface="Calibri"/>
                  <a:ea typeface="Calibri"/>
                  <a:cs typeface="Times New Roman"/>
                </a:rPr>
                <a:t>President’s Distinguished Club 2014-15</a:t>
              </a:r>
              <a:endParaRPr lang="en-AU" sz="1100" dirty="0">
                <a:effectLst/>
                <a:latin typeface="Calibri"/>
                <a:ea typeface="Calibri"/>
                <a:cs typeface="Times New Roman"/>
              </a:endParaRPr>
            </a:p>
          </p:txBody>
        </p:sp>
      </p:grp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l">
              <a:defRPr lang="en-AU" sz="1100" smtClean="0">
                <a:effectLst/>
              </a:defRPr>
            </a:lvl1pPr>
          </a:lstStyle>
          <a:p>
            <a:r>
              <a:rPr lang="en-AU" sz="1100" dirty="0" smtClean="0">
                <a:effectLst/>
                <a:latin typeface="Calibri"/>
                <a:ea typeface="Calibri"/>
                <a:cs typeface="Times New Roman"/>
              </a:rPr>
              <a:t/>
            </a:r>
            <a:br>
              <a:rPr lang="en-AU" sz="1100" dirty="0" smtClean="0">
                <a:effectLst/>
                <a:latin typeface="Calibri"/>
                <a:ea typeface="Calibri"/>
                <a:cs typeface="Times New Roman"/>
              </a:rPr>
            </a:br>
            <a:endParaRPr lang="en-AU" sz="1100" dirty="0"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B773-D1A0-45C4-94CF-0E55C0D55526}" type="slidenum">
              <a:rPr lang="en-AU" smtClean="0"/>
              <a:t>‹#›</a:t>
            </a:fld>
            <a:endParaRPr lang="en-AU"/>
          </a:p>
        </p:txBody>
      </p:sp>
      <p:grpSp>
        <p:nvGrpSpPr>
          <p:cNvPr id="8" name="Group 7"/>
          <p:cNvGrpSpPr>
            <a:grpSpLocks/>
          </p:cNvGrpSpPr>
          <p:nvPr userDrawn="1"/>
        </p:nvGrpSpPr>
        <p:grpSpPr>
          <a:xfrm>
            <a:off x="467544" y="260648"/>
            <a:ext cx="7488832" cy="1355739"/>
            <a:chOff x="39627" y="0"/>
            <a:chExt cx="5736566" cy="1500996"/>
          </a:xfrm>
        </p:grpSpPr>
        <p:pic>
          <p:nvPicPr>
            <p:cNvPr id="9" name="Picture 8"/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627" y="0"/>
              <a:ext cx="5736566" cy="150099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" name="Text Box 1"/>
            <p:cNvSpPr txBox="1">
              <a:spLocks noChangeArrowheads="1"/>
            </p:cNvSpPr>
            <p:nvPr userDrawn="1"/>
          </p:nvSpPr>
          <p:spPr bwMode="auto">
            <a:xfrm>
              <a:off x="2407025" y="207102"/>
              <a:ext cx="3054076" cy="394171"/>
            </a:xfrm>
            <a:prstGeom prst="rect">
              <a:avLst/>
            </a:prstGeom>
            <a:solidFill>
              <a:srgbClr val="4F81BD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>
                <a:lnSpc>
                  <a:spcPct val="115000"/>
                </a:lnSpc>
                <a:spcAft>
                  <a:spcPts val="1000"/>
                </a:spcAft>
              </a:pPr>
              <a:r>
                <a:rPr lang="en-AU" sz="1400" b="1" i="1" dirty="0">
                  <a:solidFill>
                    <a:srgbClr val="FFFF00"/>
                  </a:solidFill>
                  <a:effectLst/>
                  <a:latin typeface="Calibri"/>
                  <a:ea typeface="Calibri"/>
                  <a:cs typeface="Times New Roman"/>
                </a:rPr>
                <a:t>President’s Distinguished Club 2014-15</a:t>
              </a:r>
              <a:endParaRPr lang="en-AU" sz="1100" dirty="0">
                <a:effectLst/>
                <a:latin typeface="Calibri"/>
                <a:ea typeface="Calibri"/>
                <a:cs typeface="Times New Roman"/>
              </a:endParaRPr>
            </a:p>
          </p:txBody>
        </p: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47F44-FCF3-448D-87B3-561B23214E89}" type="datetimeFigureOut">
              <a:rPr lang="en-AU" smtClean="0"/>
              <a:t>19/04/2016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B773-D1A0-45C4-94CF-0E55C0D55526}" type="slidenum">
              <a:rPr lang="en-AU" smtClean="0"/>
              <a:t>‹#›</a:t>
            </a:fld>
            <a:endParaRPr lang="en-A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47F44-FCF3-448D-87B3-561B23214E89}" type="datetimeFigureOut">
              <a:rPr lang="en-AU" smtClean="0"/>
              <a:t>19/04/2016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B773-D1A0-45C4-94CF-0E55C0D55526}" type="slidenum">
              <a:rPr lang="en-AU" smtClean="0"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47F44-FCF3-448D-87B3-561B23214E89}" type="datetimeFigureOut">
              <a:rPr lang="en-AU" smtClean="0"/>
              <a:t>19/04/2016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B773-D1A0-45C4-94CF-0E55C0D55526}" type="slidenum">
              <a:rPr lang="en-AU" smtClean="0"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47F44-FCF3-448D-87B3-561B23214E89}" type="datetimeFigureOut">
              <a:rPr lang="en-AU" smtClean="0"/>
              <a:t>19/04/2016</a:t>
            </a:fld>
            <a:endParaRPr lang="en-A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A31B773-D1A0-45C4-94CF-0E55C0D55526}" type="slidenum">
              <a:rPr lang="en-AU" smtClean="0"/>
              <a:t>‹#›</a:t>
            </a:fld>
            <a:endParaRPr lang="en-A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A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47F44-FCF3-448D-87B3-561B23214E89}" type="datetimeFigureOut">
              <a:rPr lang="en-AU" smtClean="0"/>
              <a:t>19/04/2016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B773-D1A0-45C4-94CF-0E55C0D55526}" type="slidenum">
              <a:rPr lang="en-AU" smtClean="0"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47F44-FCF3-448D-87B3-561B23214E89}" type="datetimeFigureOut">
              <a:rPr lang="en-AU" smtClean="0"/>
              <a:t>19/04/2016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DA31B773-D1A0-45C4-94CF-0E55C0D55526}" type="slidenum">
              <a:rPr lang="en-AU" smtClean="0"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E6947F44-FCF3-448D-87B3-561B23214E89}" type="datetimeFigureOut">
              <a:rPr lang="en-AU" smtClean="0"/>
              <a:t>19/04/2016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B773-D1A0-45C4-94CF-0E55C0D55526}" type="slidenum">
              <a:rPr lang="en-AU" smtClean="0"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47F44-FCF3-448D-87B3-561B23214E89}" type="datetimeFigureOut">
              <a:rPr lang="en-AU" smtClean="0"/>
              <a:t>19/04/2016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B773-D1A0-45C4-94CF-0E55C0D55526}" type="slidenum">
              <a:rPr lang="en-AU" smtClean="0"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47F44-FCF3-448D-87B3-561B23214E89}" type="datetimeFigureOut">
              <a:rPr lang="en-AU" smtClean="0"/>
              <a:t>19/04/2016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B773-D1A0-45C4-94CF-0E55C0D55526}" type="slidenum">
              <a:rPr lang="en-AU" smtClean="0"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dirty="0" smtClean="0"/>
              <a:t>Click to edit Master text styles</a:t>
            </a:r>
          </a:p>
          <a:p>
            <a:pPr lvl="1" eaLnBrk="1" latinLnBrk="0" hangingPunct="1"/>
            <a:r>
              <a:rPr kumimoji="0" lang="en-US" dirty="0" smtClean="0"/>
              <a:t>Second level</a:t>
            </a:r>
          </a:p>
          <a:p>
            <a:pPr lvl="2" eaLnBrk="1" latinLnBrk="0" hangingPunct="1"/>
            <a:r>
              <a:rPr kumimoji="0" lang="en-US" dirty="0" smtClean="0"/>
              <a:t>Third level</a:t>
            </a:r>
          </a:p>
          <a:p>
            <a:pPr lvl="3" eaLnBrk="1" latinLnBrk="0" hangingPunct="1"/>
            <a:r>
              <a:rPr kumimoji="0" lang="en-US" dirty="0" smtClean="0"/>
              <a:t>Fourth level</a:t>
            </a:r>
          </a:p>
          <a:p>
            <a:pPr lvl="4" eaLnBrk="1" latinLnBrk="0" hangingPunct="1"/>
            <a:r>
              <a:rPr kumimoji="0" lang="en-US" dirty="0" smtClean="0"/>
              <a:t>Fifth level</a:t>
            </a:r>
            <a:endParaRPr kumimoji="0"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E6947F44-FCF3-448D-87B3-561B23214E89}" type="datetimeFigureOut">
              <a:rPr lang="en-AU" smtClean="0"/>
              <a:t>19/04/2016</a:t>
            </a:fld>
            <a:endParaRPr lang="en-AU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DA31B773-D1A0-45C4-94CF-0E55C0D55526}" type="slidenum">
              <a:rPr lang="en-AU" smtClean="0"/>
              <a:t>‹#›</a:t>
            </a:fld>
            <a:endParaRPr lang="en-A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3568" y="2348880"/>
            <a:ext cx="6480048" cy="1224136"/>
          </a:xfrm>
        </p:spPr>
        <p:txBody>
          <a:bodyPr>
            <a:normAutofit fontScale="90000"/>
          </a:bodyPr>
          <a:lstStyle/>
          <a:p>
            <a:pPr algn="l"/>
            <a:r>
              <a:rPr lang="en-AU" sz="6600" dirty="0" smtClean="0">
                <a:solidFill>
                  <a:srgbClr val="FF0000"/>
                </a:solidFill>
              </a:rPr>
              <a:t>MENTORING</a:t>
            </a:r>
            <a:r>
              <a:rPr lang="en-AU" dirty="0" smtClean="0"/>
              <a:t/>
            </a:r>
            <a:br>
              <a:rPr lang="en-AU" dirty="0" smtClean="0"/>
            </a:br>
            <a:endParaRPr lang="en-AU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3568" y="4437112"/>
            <a:ext cx="5904656" cy="1020540"/>
          </a:xfrm>
        </p:spPr>
        <p:txBody>
          <a:bodyPr/>
          <a:lstStyle/>
          <a:p>
            <a:r>
              <a:rPr lang="en-AU" dirty="0" smtClean="0"/>
              <a:t>20</a:t>
            </a:r>
            <a:r>
              <a:rPr lang="en-AU" baseline="30000" dirty="0" smtClean="0"/>
              <a:t>th</a:t>
            </a:r>
            <a:r>
              <a:rPr lang="en-AU" dirty="0" smtClean="0"/>
              <a:t> April Meeting 2016</a:t>
            </a:r>
            <a:endParaRPr lang="en-AU" dirty="0" smtClean="0"/>
          </a:p>
          <a:p>
            <a:r>
              <a:rPr lang="en-AU" dirty="0" smtClean="0"/>
              <a:t>William Newnham, VPE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710187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solidFill>
              <a:schemeClr val="tx1"/>
            </a:solidFill>
            <a:prstDash val="solid"/>
          </a:ln>
        </p:spPr>
        <p:txBody>
          <a:bodyPr/>
          <a:lstStyle/>
          <a:p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6576" indent="0">
              <a:buNone/>
            </a:pPr>
            <a:endParaRPr lang="en-AU" b="1" dirty="0" smtClean="0">
              <a:solidFill>
                <a:srgbClr val="FF0000"/>
              </a:solidFill>
            </a:endParaRPr>
          </a:p>
          <a:p>
            <a:pPr marL="36576" indent="0">
              <a:buNone/>
            </a:pPr>
            <a:r>
              <a:rPr lang="en-AU" b="1" dirty="0" smtClean="0">
                <a:solidFill>
                  <a:srgbClr val="FF0000"/>
                </a:solidFill>
              </a:rPr>
              <a:t>Q. </a:t>
            </a:r>
            <a:r>
              <a:rPr lang="en-AU" b="1" dirty="0" smtClean="0">
                <a:solidFill>
                  <a:srgbClr val="FF0000"/>
                </a:solidFill>
              </a:rPr>
              <a:t>What is a mentor?</a:t>
            </a:r>
            <a:endParaRPr lang="en-AU" b="1" dirty="0" smtClean="0">
              <a:solidFill>
                <a:srgbClr val="FF0000"/>
              </a:solidFill>
            </a:endParaRPr>
          </a:p>
          <a:p>
            <a:pPr marL="36576" indent="0">
              <a:buNone/>
            </a:pPr>
            <a:r>
              <a:rPr lang="en-AU" dirty="0"/>
              <a:t> </a:t>
            </a:r>
            <a:endParaRPr lang="en-AU" dirty="0" smtClean="0"/>
          </a:p>
          <a:p>
            <a:pPr marL="36576" indent="0">
              <a:buNone/>
            </a:pPr>
            <a:endParaRPr lang="en-AU" b="1" dirty="0" smtClean="0">
              <a:solidFill>
                <a:srgbClr val="FF0000"/>
              </a:solidFill>
            </a:endParaRPr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092692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solidFill>
              <a:schemeClr val="tx1"/>
            </a:solidFill>
            <a:prstDash val="solid"/>
          </a:ln>
        </p:spPr>
        <p:txBody>
          <a:bodyPr/>
          <a:lstStyle/>
          <a:p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6576" indent="0">
              <a:buNone/>
            </a:pPr>
            <a:endParaRPr lang="en-AU" b="1" dirty="0" smtClean="0">
              <a:solidFill>
                <a:srgbClr val="FF0000"/>
              </a:solidFill>
            </a:endParaRPr>
          </a:p>
          <a:p>
            <a:pPr marL="36576" indent="0">
              <a:buNone/>
            </a:pPr>
            <a:r>
              <a:rPr lang="en-AU" b="1" dirty="0" smtClean="0">
                <a:solidFill>
                  <a:srgbClr val="FF0000"/>
                </a:solidFill>
              </a:rPr>
              <a:t>Q. </a:t>
            </a:r>
            <a:r>
              <a:rPr lang="en-AU" b="1" dirty="0" smtClean="0">
                <a:solidFill>
                  <a:srgbClr val="FF0000"/>
                </a:solidFill>
              </a:rPr>
              <a:t>What is a mentor?</a:t>
            </a:r>
            <a:endParaRPr lang="en-AU" b="1" dirty="0" smtClean="0">
              <a:solidFill>
                <a:srgbClr val="FF0000"/>
              </a:solidFill>
            </a:endParaRPr>
          </a:p>
          <a:p>
            <a:r>
              <a:rPr lang="en-AU" dirty="0"/>
              <a:t> </a:t>
            </a:r>
            <a:r>
              <a:rPr lang="en-AU" dirty="0" smtClean="0"/>
              <a:t>Takes a personal interest in you.</a:t>
            </a:r>
            <a:endParaRPr lang="en-AU" dirty="0" smtClean="0"/>
          </a:p>
          <a:p>
            <a:pPr marL="36576" indent="0">
              <a:buNone/>
            </a:pPr>
            <a:endParaRPr lang="en-AU" b="1" dirty="0" smtClean="0">
              <a:solidFill>
                <a:srgbClr val="FF0000"/>
              </a:solidFill>
            </a:endParaRPr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591416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solidFill>
              <a:schemeClr val="tx1"/>
            </a:solidFill>
            <a:prstDash val="solid"/>
          </a:ln>
        </p:spPr>
        <p:txBody>
          <a:bodyPr/>
          <a:lstStyle/>
          <a:p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6576" indent="0">
              <a:buNone/>
            </a:pPr>
            <a:endParaRPr lang="en-AU" b="1" dirty="0" smtClean="0">
              <a:solidFill>
                <a:srgbClr val="FF0000"/>
              </a:solidFill>
            </a:endParaRPr>
          </a:p>
          <a:p>
            <a:pPr marL="36576" indent="0">
              <a:buNone/>
            </a:pPr>
            <a:r>
              <a:rPr lang="en-AU" b="1" dirty="0" smtClean="0">
                <a:solidFill>
                  <a:srgbClr val="FF0000"/>
                </a:solidFill>
              </a:rPr>
              <a:t>Q. </a:t>
            </a:r>
            <a:r>
              <a:rPr lang="en-AU" b="1" dirty="0" smtClean="0">
                <a:solidFill>
                  <a:srgbClr val="FF0000"/>
                </a:solidFill>
              </a:rPr>
              <a:t>What is a mentor?</a:t>
            </a:r>
            <a:endParaRPr lang="en-AU" b="1" dirty="0" smtClean="0">
              <a:solidFill>
                <a:srgbClr val="FF0000"/>
              </a:solidFill>
            </a:endParaRPr>
          </a:p>
          <a:p>
            <a:r>
              <a:rPr lang="en-AU" dirty="0"/>
              <a:t> </a:t>
            </a:r>
            <a:r>
              <a:rPr lang="en-AU" dirty="0" smtClean="0"/>
              <a:t>Takes a personal interest in you.</a:t>
            </a:r>
          </a:p>
          <a:p>
            <a:r>
              <a:rPr lang="en-AU" dirty="0" smtClean="0"/>
              <a:t>Serves as a role model, coach, supporter.</a:t>
            </a:r>
            <a:endParaRPr lang="en-AU" dirty="0" smtClean="0"/>
          </a:p>
          <a:p>
            <a:pPr marL="36576" indent="0">
              <a:buNone/>
            </a:pPr>
            <a:endParaRPr lang="en-AU" b="1" dirty="0" smtClean="0">
              <a:solidFill>
                <a:srgbClr val="FF0000"/>
              </a:solidFill>
            </a:endParaRPr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84664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solidFill>
              <a:schemeClr val="tx1"/>
            </a:solidFill>
            <a:prstDash val="solid"/>
          </a:ln>
        </p:spPr>
        <p:txBody>
          <a:bodyPr/>
          <a:lstStyle/>
          <a:p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6576" indent="0">
              <a:buNone/>
            </a:pPr>
            <a:endParaRPr lang="en-AU" b="1" dirty="0" smtClean="0">
              <a:solidFill>
                <a:srgbClr val="FF0000"/>
              </a:solidFill>
            </a:endParaRPr>
          </a:p>
          <a:p>
            <a:pPr marL="36576" indent="0">
              <a:buNone/>
            </a:pPr>
            <a:r>
              <a:rPr lang="en-AU" b="1" dirty="0" smtClean="0">
                <a:solidFill>
                  <a:srgbClr val="FF0000"/>
                </a:solidFill>
              </a:rPr>
              <a:t>Q. </a:t>
            </a:r>
            <a:r>
              <a:rPr lang="en-AU" b="1" dirty="0" smtClean="0">
                <a:solidFill>
                  <a:srgbClr val="FF0000"/>
                </a:solidFill>
              </a:rPr>
              <a:t>What is a mentor?</a:t>
            </a:r>
            <a:endParaRPr lang="en-AU" b="1" dirty="0" smtClean="0">
              <a:solidFill>
                <a:srgbClr val="FF0000"/>
              </a:solidFill>
            </a:endParaRPr>
          </a:p>
          <a:p>
            <a:r>
              <a:rPr lang="en-AU" dirty="0"/>
              <a:t> </a:t>
            </a:r>
            <a:r>
              <a:rPr lang="en-AU" dirty="0" smtClean="0"/>
              <a:t>Takes a personal interest in you.</a:t>
            </a:r>
          </a:p>
          <a:p>
            <a:r>
              <a:rPr lang="en-AU" dirty="0" smtClean="0"/>
              <a:t>Serves as a role model, coach, supporter.</a:t>
            </a:r>
          </a:p>
          <a:p>
            <a:r>
              <a:rPr lang="en-AU" dirty="0" smtClean="0"/>
              <a:t>Offers knowledge, insight, perspective, wisdom.</a:t>
            </a:r>
            <a:endParaRPr lang="en-AU" dirty="0" smtClean="0"/>
          </a:p>
          <a:p>
            <a:pPr marL="36576" indent="0">
              <a:buNone/>
            </a:pPr>
            <a:endParaRPr lang="en-AU" b="1" dirty="0" smtClean="0">
              <a:solidFill>
                <a:srgbClr val="FF0000"/>
              </a:solidFill>
            </a:endParaRPr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023624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solidFill>
              <a:schemeClr val="tx1"/>
            </a:solidFill>
            <a:prstDash val="solid"/>
          </a:ln>
        </p:spPr>
        <p:txBody>
          <a:bodyPr/>
          <a:lstStyle/>
          <a:p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6576" indent="0">
              <a:buNone/>
            </a:pPr>
            <a:endParaRPr lang="en-AU" b="1" dirty="0" smtClean="0">
              <a:solidFill>
                <a:srgbClr val="FF0000"/>
              </a:solidFill>
            </a:endParaRPr>
          </a:p>
          <a:p>
            <a:pPr marL="36576" indent="0">
              <a:buNone/>
            </a:pPr>
            <a:r>
              <a:rPr lang="en-AU" b="1" dirty="0" smtClean="0">
                <a:solidFill>
                  <a:srgbClr val="FF0000"/>
                </a:solidFill>
              </a:rPr>
              <a:t>Q. </a:t>
            </a:r>
            <a:r>
              <a:rPr lang="en-AU" b="1" dirty="0" smtClean="0">
                <a:solidFill>
                  <a:srgbClr val="FF0000"/>
                </a:solidFill>
              </a:rPr>
              <a:t>What is a mentor?</a:t>
            </a:r>
            <a:endParaRPr lang="en-AU" b="1" dirty="0" smtClean="0">
              <a:solidFill>
                <a:srgbClr val="FF0000"/>
              </a:solidFill>
            </a:endParaRPr>
          </a:p>
          <a:p>
            <a:r>
              <a:rPr lang="en-AU" dirty="0"/>
              <a:t> </a:t>
            </a:r>
            <a:r>
              <a:rPr lang="en-AU" dirty="0" smtClean="0"/>
              <a:t>Takes a personal interest in you.</a:t>
            </a:r>
          </a:p>
          <a:p>
            <a:r>
              <a:rPr lang="en-AU" dirty="0" smtClean="0"/>
              <a:t>Serves as a role model, coach, supporter.</a:t>
            </a:r>
          </a:p>
          <a:p>
            <a:r>
              <a:rPr lang="en-AU" dirty="0" smtClean="0"/>
              <a:t>Offers knowledge, insight, perspective, wisdom.</a:t>
            </a:r>
          </a:p>
          <a:p>
            <a:r>
              <a:rPr lang="en-AU" dirty="0" smtClean="0"/>
              <a:t>Helps you towards success.</a:t>
            </a:r>
            <a:endParaRPr lang="en-AU" dirty="0" smtClean="0"/>
          </a:p>
          <a:p>
            <a:pPr marL="36576" indent="0">
              <a:buNone/>
            </a:pPr>
            <a:endParaRPr lang="en-AU" b="1" dirty="0" smtClean="0">
              <a:solidFill>
                <a:srgbClr val="FF0000"/>
              </a:solidFill>
            </a:endParaRPr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430145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solidFill>
              <a:schemeClr val="tx1"/>
            </a:solidFill>
            <a:prstDash val="solid"/>
          </a:ln>
        </p:spPr>
        <p:txBody>
          <a:bodyPr/>
          <a:lstStyle/>
          <a:p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6576" indent="0">
              <a:buNone/>
            </a:pPr>
            <a:endParaRPr lang="en-AU" b="1" dirty="0" smtClean="0">
              <a:solidFill>
                <a:srgbClr val="FF0000"/>
              </a:solidFill>
            </a:endParaRPr>
          </a:p>
          <a:p>
            <a:pPr marL="36576" indent="0">
              <a:buNone/>
            </a:pPr>
            <a:r>
              <a:rPr lang="en-AU" b="1" dirty="0" smtClean="0">
                <a:solidFill>
                  <a:srgbClr val="FF0000"/>
                </a:solidFill>
              </a:rPr>
              <a:t>Helping you transition into the club</a:t>
            </a:r>
            <a:endParaRPr lang="en-AU" b="1" dirty="0" smtClean="0">
              <a:solidFill>
                <a:srgbClr val="FF0000"/>
              </a:solidFill>
            </a:endParaRPr>
          </a:p>
          <a:p>
            <a:r>
              <a:rPr lang="en-AU" dirty="0"/>
              <a:t> </a:t>
            </a:r>
            <a:r>
              <a:rPr lang="en-AU" dirty="0" smtClean="0"/>
              <a:t>Helps you understand the programme</a:t>
            </a:r>
          </a:p>
          <a:p>
            <a:pPr marL="36576" indent="0">
              <a:buNone/>
            </a:pPr>
            <a:endParaRPr lang="en-AU" b="1" dirty="0" smtClean="0">
              <a:solidFill>
                <a:srgbClr val="FF0000"/>
              </a:solidFill>
            </a:endParaRPr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023624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solidFill>
              <a:schemeClr val="tx1"/>
            </a:solidFill>
            <a:prstDash val="solid"/>
          </a:ln>
        </p:spPr>
        <p:txBody>
          <a:bodyPr/>
          <a:lstStyle/>
          <a:p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6576" indent="0">
              <a:buNone/>
            </a:pPr>
            <a:endParaRPr lang="en-AU" b="1" dirty="0" smtClean="0">
              <a:solidFill>
                <a:srgbClr val="FF0000"/>
              </a:solidFill>
            </a:endParaRPr>
          </a:p>
          <a:p>
            <a:pPr marL="36576" indent="0">
              <a:buNone/>
            </a:pPr>
            <a:r>
              <a:rPr lang="en-AU" b="1" dirty="0" smtClean="0">
                <a:solidFill>
                  <a:srgbClr val="FF0000"/>
                </a:solidFill>
              </a:rPr>
              <a:t>Helping you transition into the club</a:t>
            </a:r>
            <a:endParaRPr lang="en-AU" b="1" dirty="0" smtClean="0">
              <a:solidFill>
                <a:srgbClr val="FF0000"/>
              </a:solidFill>
            </a:endParaRPr>
          </a:p>
          <a:p>
            <a:r>
              <a:rPr lang="en-AU" dirty="0"/>
              <a:t> </a:t>
            </a:r>
            <a:r>
              <a:rPr lang="en-AU" dirty="0" smtClean="0"/>
              <a:t>Helps you understand the programme</a:t>
            </a:r>
          </a:p>
          <a:p>
            <a:r>
              <a:rPr lang="en-AU" dirty="0" smtClean="0"/>
              <a:t>Learn club standards and customs</a:t>
            </a:r>
            <a:endParaRPr lang="en-AU" dirty="0" smtClean="0"/>
          </a:p>
          <a:p>
            <a:pPr marL="36576" indent="0">
              <a:buNone/>
            </a:pPr>
            <a:endParaRPr lang="en-AU" b="1" dirty="0" smtClean="0">
              <a:solidFill>
                <a:srgbClr val="FF0000"/>
              </a:solidFill>
            </a:endParaRPr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651995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solidFill>
              <a:schemeClr val="tx1"/>
            </a:solidFill>
            <a:prstDash val="solid"/>
          </a:ln>
        </p:spPr>
        <p:txBody>
          <a:bodyPr/>
          <a:lstStyle/>
          <a:p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6576" indent="0">
              <a:buNone/>
            </a:pPr>
            <a:endParaRPr lang="en-AU" b="1" dirty="0" smtClean="0">
              <a:solidFill>
                <a:srgbClr val="FF0000"/>
              </a:solidFill>
            </a:endParaRPr>
          </a:p>
          <a:p>
            <a:pPr marL="36576" indent="0">
              <a:buNone/>
            </a:pPr>
            <a:r>
              <a:rPr lang="en-AU" b="1" dirty="0" smtClean="0">
                <a:solidFill>
                  <a:srgbClr val="FF0000"/>
                </a:solidFill>
              </a:rPr>
              <a:t>Helping you transition into the club</a:t>
            </a:r>
            <a:endParaRPr lang="en-AU" b="1" dirty="0" smtClean="0">
              <a:solidFill>
                <a:srgbClr val="FF0000"/>
              </a:solidFill>
            </a:endParaRPr>
          </a:p>
          <a:p>
            <a:r>
              <a:rPr lang="en-AU" dirty="0"/>
              <a:t> </a:t>
            </a:r>
            <a:r>
              <a:rPr lang="en-AU" dirty="0" smtClean="0"/>
              <a:t>Helps you understand the programme</a:t>
            </a:r>
          </a:p>
          <a:p>
            <a:r>
              <a:rPr lang="en-AU" dirty="0" smtClean="0"/>
              <a:t>Learn club standards and customs</a:t>
            </a:r>
          </a:p>
          <a:p>
            <a:r>
              <a:rPr lang="en-AU" dirty="0" smtClean="0"/>
              <a:t>Develop confidence to participate more</a:t>
            </a:r>
          </a:p>
          <a:p>
            <a:pPr marL="36576" indent="0">
              <a:buNone/>
            </a:pPr>
            <a:endParaRPr lang="en-AU" b="1" dirty="0" smtClean="0">
              <a:solidFill>
                <a:srgbClr val="FF0000"/>
              </a:solidFill>
            </a:endParaRPr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665916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solidFill>
              <a:schemeClr val="tx1"/>
            </a:solidFill>
            <a:prstDash val="solid"/>
          </a:ln>
        </p:spPr>
        <p:txBody>
          <a:bodyPr/>
          <a:lstStyle/>
          <a:p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6576" indent="0">
              <a:buNone/>
            </a:pPr>
            <a:endParaRPr lang="en-AU" b="1" dirty="0" smtClean="0">
              <a:solidFill>
                <a:srgbClr val="FF0000"/>
              </a:solidFill>
            </a:endParaRPr>
          </a:p>
          <a:p>
            <a:pPr marL="36576" indent="0">
              <a:buNone/>
            </a:pPr>
            <a:r>
              <a:rPr lang="en-AU" b="1" dirty="0" smtClean="0">
                <a:solidFill>
                  <a:srgbClr val="FF0000"/>
                </a:solidFill>
              </a:rPr>
              <a:t>Helping you transition into the club</a:t>
            </a:r>
            <a:endParaRPr lang="en-AU" b="1" dirty="0" smtClean="0">
              <a:solidFill>
                <a:srgbClr val="FF0000"/>
              </a:solidFill>
            </a:endParaRPr>
          </a:p>
          <a:p>
            <a:r>
              <a:rPr lang="en-AU" dirty="0" smtClean="0"/>
              <a:t>Understand the programme</a:t>
            </a:r>
          </a:p>
          <a:p>
            <a:r>
              <a:rPr lang="en-AU" dirty="0" smtClean="0"/>
              <a:t>Learn club standards and customs</a:t>
            </a:r>
          </a:p>
          <a:p>
            <a:r>
              <a:rPr lang="en-AU" dirty="0" smtClean="0"/>
              <a:t>Develop confidence to participate more</a:t>
            </a:r>
          </a:p>
          <a:p>
            <a:r>
              <a:rPr lang="en-AU" dirty="0" smtClean="0"/>
              <a:t>Learn speaking skills faster</a:t>
            </a:r>
            <a:endParaRPr lang="en-AU" dirty="0" smtClean="0"/>
          </a:p>
          <a:p>
            <a:endParaRPr lang="en-AU" dirty="0" smtClean="0"/>
          </a:p>
          <a:p>
            <a:pPr marL="36576" indent="0">
              <a:buNone/>
            </a:pPr>
            <a:endParaRPr lang="en-AU" b="1" dirty="0" smtClean="0">
              <a:solidFill>
                <a:srgbClr val="FF0000"/>
              </a:solidFill>
            </a:endParaRPr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991043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solidFill>
              <a:schemeClr val="tx1"/>
            </a:solidFill>
            <a:prstDash val="solid"/>
          </a:ln>
        </p:spPr>
        <p:txBody>
          <a:bodyPr/>
          <a:lstStyle/>
          <a:p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6576" indent="0">
              <a:buNone/>
            </a:pPr>
            <a:endParaRPr lang="en-AU" b="1" dirty="0" smtClean="0">
              <a:solidFill>
                <a:srgbClr val="FF0000"/>
              </a:solidFill>
            </a:endParaRPr>
          </a:p>
          <a:p>
            <a:pPr marL="36576" indent="0">
              <a:buNone/>
            </a:pPr>
            <a:r>
              <a:rPr lang="en-AU" b="1" dirty="0" smtClean="0">
                <a:solidFill>
                  <a:srgbClr val="FF0000"/>
                </a:solidFill>
              </a:rPr>
              <a:t>Benefits to more experienced members</a:t>
            </a:r>
            <a:endParaRPr lang="en-AU" b="1" dirty="0" smtClean="0">
              <a:solidFill>
                <a:srgbClr val="FF0000"/>
              </a:solidFill>
            </a:endParaRPr>
          </a:p>
          <a:p>
            <a:r>
              <a:rPr lang="en-AU" dirty="0" smtClean="0"/>
              <a:t>Assist </a:t>
            </a:r>
            <a:r>
              <a:rPr lang="en-AU" dirty="0"/>
              <a:t>with skill </a:t>
            </a:r>
            <a:r>
              <a:rPr lang="en-AU" dirty="0" smtClean="0"/>
              <a:t>refinement</a:t>
            </a:r>
          </a:p>
          <a:p>
            <a:r>
              <a:rPr lang="en-AU" dirty="0" smtClean="0"/>
              <a:t>Develop </a:t>
            </a:r>
            <a:r>
              <a:rPr lang="en-AU" dirty="0"/>
              <a:t>new skills</a:t>
            </a:r>
            <a:endParaRPr lang="en-AU" dirty="0"/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540729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6576" indent="0">
              <a:buNone/>
            </a:pPr>
            <a:endParaRPr lang="en-AU" b="1" dirty="0" smtClean="0">
              <a:solidFill>
                <a:srgbClr val="FF0000"/>
              </a:solidFill>
            </a:endParaRPr>
          </a:p>
          <a:p>
            <a:pPr marL="36576" indent="0">
              <a:buNone/>
            </a:pPr>
            <a:r>
              <a:rPr lang="en-AU" b="1" dirty="0" smtClean="0">
                <a:solidFill>
                  <a:srgbClr val="FF0000"/>
                </a:solidFill>
              </a:rPr>
              <a:t>Mentors benefit too!</a:t>
            </a:r>
            <a:endParaRPr lang="en-AU" b="1" dirty="0" smtClean="0">
              <a:solidFill>
                <a:srgbClr val="FF0000"/>
              </a:solidFill>
            </a:endParaRPr>
          </a:p>
          <a:p>
            <a:r>
              <a:rPr lang="en-AU" dirty="0" smtClean="0"/>
              <a:t>They learn from their mentees.</a:t>
            </a:r>
          </a:p>
          <a:p>
            <a:r>
              <a:rPr lang="en-AU" dirty="0" smtClean="0"/>
              <a:t>They remain productive in the club</a:t>
            </a:r>
          </a:p>
          <a:p>
            <a:r>
              <a:rPr lang="en-AU" dirty="0" smtClean="0"/>
              <a:t>They put something back.</a:t>
            </a:r>
          </a:p>
          <a:p>
            <a:r>
              <a:rPr lang="en-AU" dirty="0" smtClean="0"/>
              <a:t>They receive recognition.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540729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solidFill>
              <a:schemeClr val="tx1"/>
            </a:solidFill>
            <a:prstDash val="solid"/>
          </a:ln>
        </p:spPr>
        <p:txBody>
          <a:bodyPr/>
          <a:lstStyle/>
          <a:p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6576" indent="0">
              <a:buNone/>
            </a:pPr>
            <a:endParaRPr lang="en-AU" b="1" dirty="0" smtClean="0">
              <a:solidFill>
                <a:srgbClr val="FF0000"/>
              </a:solidFill>
            </a:endParaRPr>
          </a:p>
          <a:p>
            <a:pPr marL="36576" indent="0">
              <a:buNone/>
            </a:pPr>
            <a:r>
              <a:rPr lang="en-AU" b="1" dirty="0" smtClean="0">
                <a:solidFill>
                  <a:srgbClr val="FF0000"/>
                </a:solidFill>
              </a:rPr>
              <a:t>Mentoring benefits Clubs too!</a:t>
            </a:r>
          </a:p>
          <a:p>
            <a:r>
              <a:rPr lang="en-AU" b="1" dirty="0" smtClean="0"/>
              <a:t>More members in the club</a:t>
            </a:r>
          </a:p>
          <a:p>
            <a:r>
              <a:rPr lang="en-AU" b="1" dirty="0" smtClean="0"/>
              <a:t>Greater satisfaction of members</a:t>
            </a:r>
          </a:p>
          <a:p>
            <a:r>
              <a:rPr lang="en-AU" b="1" dirty="0" smtClean="0"/>
              <a:t>Higher retention rates</a:t>
            </a:r>
            <a:endParaRPr lang="en-AU" b="1" dirty="0" smtClean="0"/>
          </a:p>
          <a:p>
            <a:pPr marL="36576" indent="0">
              <a:buNone/>
            </a:pPr>
            <a:r>
              <a:rPr lang="en-AU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40729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solidFill>
              <a:schemeClr val="tx1"/>
            </a:solidFill>
            <a:prstDash val="solid"/>
          </a:ln>
        </p:spPr>
        <p:txBody>
          <a:bodyPr/>
          <a:lstStyle/>
          <a:p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6576" indent="0">
              <a:buNone/>
            </a:pPr>
            <a:endParaRPr lang="en-AU" b="1" dirty="0" smtClean="0">
              <a:solidFill>
                <a:srgbClr val="FF0000"/>
              </a:solidFill>
            </a:endParaRPr>
          </a:p>
          <a:p>
            <a:pPr marL="36576" indent="0">
              <a:buNone/>
            </a:pPr>
            <a:r>
              <a:rPr lang="en-AU" b="1" dirty="0" smtClean="0">
                <a:solidFill>
                  <a:srgbClr val="FF0000"/>
                </a:solidFill>
              </a:rPr>
              <a:t>How does it work in Chelmer Speakers?</a:t>
            </a:r>
            <a:endParaRPr lang="en-AU" b="1" dirty="0" smtClean="0">
              <a:solidFill>
                <a:srgbClr val="FF0000"/>
              </a:solidFill>
            </a:endParaRPr>
          </a:p>
          <a:p>
            <a:r>
              <a:rPr lang="en-AU" dirty="0"/>
              <a:t> </a:t>
            </a:r>
            <a:r>
              <a:rPr lang="en-AU" dirty="0" smtClean="0"/>
              <a:t>The VPE is responsible for mentoring.</a:t>
            </a:r>
          </a:p>
          <a:p>
            <a:r>
              <a:rPr lang="en-AU" dirty="0" smtClean="0"/>
              <a:t>New members are assigned mentors.</a:t>
            </a:r>
          </a:p>
          <a:p>
            <a:r>
              <a:rPr lang="en-AU" dirty="0" smtClean="0"/>
              <a:t>Experienced members request mentors.</a:t>
            </a:r>
          </a:p>
          <a:p>
            <a:r>
              <a:rPr lang="en-AU" dirty="0" smtClean="0"/>
              <a:t>Rosalind Hunter-</a:t>
            </a:r>
            <a:r>
              <a:rPr lang="en-AU" dirty="0" err="1" smtClean="0"/>
              <a:t>Brittain</a:t>
            </a:r>
            <a:r>
              <a:rPr lang="en-AU" dirty="0" smtClean="0"/>
              <a:t> is our Chief Mentor.</a:t>
            </a:r>
            <a:endParaRPr lang="en-AU" dirty="0" smtClean="0"/>
          </a:p>
          <a:p>
            <a:endParaRPr lang="en-AU" dirty="0" smtClean="0"/>
          </a:p>
          <a:p>
            <a:pPr marL="36576" indent="0">
              <a:buNone/>
            </a:pPr>
            <a:endParaRPr lang="en-AU" b="1" dirty="0" smtClean="0">
              <a:solidFill>
                <a:srgbClr val="FF0000"/>
              </a:solidFill>
            </a:endParaRPr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84664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Questions?</a:t>
            </a:r>
            <a:endParaRPr lang="en-AU" dirty="0"/>
          </a:p>
        </p:txBody>
      </p:sp>
      <p:sp>
        <p:nvSpPr>
          <p:cNvPr id="4" name="Rectangle 3"/>
          <p:cNvSpPr/>
          <p:nvPr/>
        </p:nvSpPr>
        <p:spPr>
          <a:xfrm rot="20913270">
            <a:off x="1157908" y="2852936"/>
            <a:ext cx="619268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Questions?</a:t>
            </a:r>
            <a:endParaRPr lang="en-US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4964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solidFill>
              <a:schemeClr val="tx1"/>
            </a:solidFill>
            <a:prstDash val="solid"/>
          </a:ln>
        </p:spPr>
        <p:txBody>
          <a:bodyPr/>
          <a:lstStyle/>
          <a:p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6576" indent="0">
              <a:buNone/>
            </a:pPr>
            <a:r>
              <a:rPr lang="en-AU" b="1" dirty="0" smtClean="0">
                <a:solidFill>
                  <a:srgbClr val="FF0000"/>
                </a:solidFill>
              </a:rPr>
              <a:t>Summary</a:t>
            </a:r>
          </a:p>
          <a:p>
            <a:r>
              <a:rPr lang="en-AU" sz="2600" b="1" dirty="0" smtClean="0"/>
              <a:t>Mentors are an established part of all Toastmaster clubs.</a:t>
            </a:r>
          </a:p>
          <a:p>
            <a:r>
              <a:rPr lang="en-AU" sz="2600" b="1" dirty="0" smtClean="0"/>
              <a:t>Chelmer Speakers have them too.</a:t>
            </a:r>
          </a:p>
          <a:p>
            <a:r>
              <a:rPr lang="en-AU" sz="2600" b="1" dirty="0" smtClean="0"/>
              <a:t>If you don’t have a mentor see me.</a:t>
            </a:r>
          </a:p>
          <a:p>
            <a:r>
              <a:rPr lang="en-AU" sz="2600" b="1" dirty="0" smtClean="0"/>
              <a:t>If you feel that you are ready to be a mentor – see me.</a:t>
            </a:r>
          </a:p>
          <a:p>
            <a:r>
              <a:rPr lang="en-AU" sz="2600" b="1" dirty="0" smtClean="0"/>
              <a:t>You can have different mentors over time.</a:t>
            </a:r>
          </a:p>
          <a:p>
            <a:r>
              <a:rPr lang="en-AU" sz="2600" b="1" dirty="0" smtClean="0"/>
              <a:t>You can have more than one at any time.</a:t>
            </a:r>
            <a:endParaRPr lang="en-AU" sz="2600" b="1" dirty="0" smtClean="0"/>
          </a:p>
        </p:txBody>
      </p:sp>
    </p:spTree>
    <p:extLst>
      <p:ext uri="{BB962C8B-B14F-4D97-AF65-F5344CB8AC3E}">
        <p14:creationId xmlns:p14="http://schemas.microsoft.com/office/powerpoint/2010/main" val="3700795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chnic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echnic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chnic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17782</TotalTime>
  <Words>901</Words>
  <Application>Microsoft Office PowerPoint</Application>
  <PresentationFormat>On-screen Show (4:3)</PresentationFormat>
  <Paragraphs>131</Paragraphs>
  <Slides>16</Slides>
  <Notes>15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Technic</vt:lpstr>
      <vt:lpstr>MENTORING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Questions?</vt:lpstr>
      <vt:lpstr>PowerPoint Presentation</vt:lpstr>
    </vt:vector>
  </TitlesOfParts>
  <Company>HP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Bill Newnham</dc:creator>
  <cp:lastModifiedBy>Bill Newnham</cp:lastModifiedBy>
  <cp:revision>72</cp:revision>
  <cp:lastPrinted>2016-04-19T05:39:27Z</cp:lastPrinted>
  <dcterms:created xsi:type="dcterms:W3CDTF">2015-07-05T21:27:33Z</dcterms:created>
  <dcterms:modified xsi:type="dcterms:W3CDTF">2016-04-19T05:53:55Z</dcterms:modified>
</cp:coreProperties>
</file>