
<file path=[Content_Types].xml><?xml version="1.0" encoding="utf-8"?>
<Types xmlns="http://schemas.openxmlformats.org/package/2006/content-types">
  <Default Extension="xml" ContentType="application/xml"/>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20" r:id="rId1"/>
  </p:sldMasterIdLst>
  <p:notesMasterIdLst>
    <p:notesMasterId r:id="rId24"/>
  </p:notesMasterIdLst>
  <p:sldIdLst>
    <p:sldId id="256" r:id="rId2"/>
    <p:sldId id="257" r:id="rId3"/>
    <p:sldId id="266" r:id="rId4"/>
    <p:sldId id="259" r:id="rId5"/>
    <p:sldId id="280" r:id="rId6"/>
    <p:sldId id="267" r:id="rId7"/>
    <p:sldId id="264" r:id="rId8"/>
    <p:sldId id="260" r:id="rId9"/>
    <p:sldId id="261" r:id="rId10"/>
    <p:sldId id="279" r:id="rId11"/>
    <p:sldId id="265"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974"/>
    <a:srgbClr val="FFFD78"/>
    <a:srgbClr val="B418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p:restoredTop sz="94674"/>
  </p:normalViewPr>
  <p:slideViewPr>
    <p:cSldViewPr snapToGrid="0" snapToObjects="1">
      <p:cViewPr>
        <p:scale>
          <a:sx n="137" d="100"/>
          <a:sy n="137" d="100"/>
        </p:scale>
        <p:origin x="1464" y="-33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8A063-B8AE-A146-A71E-54E9451511C5}" type="datetimeFigureOut">
              <a:rPr lang="en-US" smtClean="0"/>
              <a:t>4/21/16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D32CB0-1882-E140-9895-22B99BDE06B9}" type="slidenum">
              <a:rPr lang="en-US" smtClean="0"/>
              <a:t>‹#›</a:t>
            </a:fld>
            <a:endParaRPr lang="en-US"/>
          </a:p>
        </p:txBody>
      </p:sp>
    </p:spTree>
    <p:extLst>
      <p:ext uri="{BB962C8B-B14F-4D97-AF65-F5344CB8AC3E}">
        <p14:creationId xmlns:p14="http://schemas.microsoft.com/office/powerpoint/2010/main" val="800015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D32CB0-1882-E140-9895-22B99BDE06B9}" type="slidenum">
              <a:rPr lang="en-US" smtClean="0"/>
              <a:t>2</a:t>
            </a:fld>
            <a:endParaRPr lang="en-US"/>
          </a:p>
        </p:txBody>
      </p:sp>
    </p:spTree>
    <p:extLst>
      <p:ext uri="{BB962C8B-B14F-4D97-AF65-F5344CB8AC3E}">
        <p14:creationId xmlns:p14="http://schemas.microsoft.com/office/powerpoint/2010/main" val="468134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E799BF9-9079-FB4C-9A70-698B1137B495}" type="datetimeFigureOut">
              <a:rPr lang="en-US" smtClean="0"/>
              <a:t>4/21/16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1219286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799BF9-9079-FB4C-9A70-698B1137B495}" type="datetimeFigureOut">
              <a:rPr lang="en-US" smtClean="0"/>
              <a:t>4/21/16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1255867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799BF9-9079-FB4C-9A70-698B1137B495}" type="datetimeFigureOut">
              <a:rPr lang="en-US" smtClean="0"/>
              <a:t>4/21/16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1897789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E799BF9-9079-FB4C-9A70-698B1137B495}" type="datetimeFigureOut">
              <a:rPr lang="en-US" smtClean="0"/>
              <a:t>4/21/16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1726329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E799BF9-9079-FB4C-9A70-698B1137B495}" type="datetimeFigureOut">
              <a:rPr lang="en-US" smtClean="0"/>
              <a:t>4/21/16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190869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E799BF9-9079-FB4C-9A70-698B1137B495}" type="datetimeFigureOut">
              <a:rPr lang="en-US" smtClean="0"/>
              <a:t>4/21/16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285052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799BF9-9079-FB4C-9A70-698B1137B495}" type="datetimeFigureOut">
              <a:rPr lang="en-US" smtClean="0"/>
              <a:t>4/21/16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1997221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799BF9-9079-FB4C-9A70-698B1137B495}" type="datetimeFigureOut">
              <a:rPr lang="en-US" smtClean="0"/>
              <a:t>4/21/16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213038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799BF9-9079-FB4C-9A70-698B1137B495}" type="datetimeFigureOut">
              <a:rPr lang="en-US" smtClean="0"/>
              <a:t>4/21/16</a:t>
            </a:fld>
            <a:endParaRPr lang="en-US"/>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32653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799BF9-9079-FB4C-9A70-698B1137B495}" type="datetimeFigureOut">
              <a:rPr lang="en-US" smtClean="0"/>
              <a:t>4/21/16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1281027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799BF9-9079-FB4C-9A70-698B1137B495}" type="datetimeFigureOut">
              <a:rPr lang="en-US" smtClean="0"/>
              <a:t>4/21/16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DDFBA-DC53-B141-9067-029450703B7B}" type="slidenum">
              <a:rPr lang="en-US" smtClean="0"/>
              <a:t>‹#›</a:t>
            </a:fld>
            <a:endParaRPr lang="en-US"/>
          </a:p>
        </p:txBody>
      </p:sp>
    </p:spTree>
    <p:extLst>
      <p:ext uri="{BB962C8B-B14F-4D97-AF65-F5344CB8AC3E}">
        <p14:creationId xmlns:p14="http://schemas.microsoft.com/office/powerpoint/2010/main" val="17035640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99BF9-9079-FB4C-9A70-698B1137B495}" type="datetimeFigureOut">
              <a:rPr lang="en-US" smtClean="0"/>
              <a:t>4/21/16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DDFBA-DC53-B141-9067-029450703B7B}" type="slidenum">
              <a:rPr lang="en-US" smtClean="0"/>
              <a:t>‹#›</a:t>
            </a:fld>
            <a:endParaRPr lang="en-US"/>
          </a:p>
        </p:txBody>
      </p:sp>
    </p:spTree>
    <p:extLst>
      <p:ext uri="{BB962C8B-B14F-4D97-AF65-F5344CB8AC3E}">
        <p14:creationId xmlns:p14="http://schemas.microsoft.com/office/powerpoint/2010/main" val="595751059"/>
      </p:ext>
    </p:extLst>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 Id="rId3"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2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2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37" y="4960193"/>
            <a:ext cx="8459243" cy="126595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123" y="1348966"/>
            <a:ext cx="8225670" cy="3611227"/>
          </a:xfrm>
          <a:prstGeom prst="rect">
            <a:avLst/>
          </a:prstGeom>
        </p:spPr>
      </p:pic>
      <p:sp>
        <p:nvSpPr>
          <p:cNvPr id="2" name="Title 1"/>
          <p:cNvSpPr>
            <a:spLocks noGrp="1"/>
          </p:cNvSpPr>
          <p:nvPr>
            <p:ph type="ctrTitle"/>
          </p:nvPr>
        </p:nvSpPr>
        <p:spPr>
          <a:xfrm>
            <a:off x="1037664" y="2885770"/>
            <a:ext cx="7554074" cy="1804933"/>
          </a:xfrm>
        </p:spPr>
        <p:txBody>
          <a:bodyPr>
            <a:normAutofit/>
          </a:bodyPr>
          <a:lstStyle/>
          <a:p>
            <a:r>
              <a:rPr lang="en-US" sz="3600" b="1" dirty="0" smtClean="0">
                <a:solidFill>
                  <a:srgbClr val="FFF974"/>
                </a:solidFill>
              </a:rPr>
              <a:t>A Tour of the </a:t>
            </a:r>
            <a:r>
              <a:rPr lang="en-US" sz="3600" b="1" dirty="0" err="1" smtClean="0">
                <a:solidFill>
                  <a:srgbClr val="FFF974"/>
                </a:solidFill>
              </a:rPr>
              <a:t>Chelmer</a:t>
            </a:r>
            <a:r>
              <a:rPr lang="en-US" sz="3600" b="1" dirty="0" smtClean="0">
                <a:solidFill>
                  <a:srgbClr val="FFF974"/>
                </a:solidFill>
              </a:rPr>
              <a:t> Speakers </a:t>
            </a:r>
            <a:br>
              <a:rPr lang="en-US" sz="3600" b="1" dirty="0" smtClean="0">
                <a:solidFill>
                  <a:srgbClr val="FFF974"/>
                </a:solidFill>
              </a:rPr>
            </a:br>
            <a:r>
              <a:rPr lang="en-US" sz="3600" b="1" dirty="0" smtClean="0">
                <a:solidFill>
                  <a:srgbClr val="FFF974"/>
                </a:solidFill>
              </a:rPr>
              <a:t>  Club Website for Members and Guests</a:t>
            </a:r>
            <a:br>
              <a:rPr lang="en-US" sz="3600" b="1" dirty="0" smtClean="0">
                <a:solidFill>
                  <a:srgbClr val="FFF974"/>
                </a:solidFill>
              </a:rPr>
            </a:br>
            <a:r>
              <a:rPr lang="en-US" sz="2000" b="1" dirty="0" smtClean="0">
                <a:solidFill>
                  <a:srgbClr val="FFF974"/>
                </a:solidFill>
              </a:rPr>
              <a:t>presented by Phil Scorey - 20 April 2016</a:t>
            </a:r>
            <a:endParaRPr lang="en-US" sz="2000" b="1" dirty="0">
              <a:solidFill>
                <a:srgbClr val="FFF974"/>
              </a:solidFill>
            </a:endParaRPr>
          </a:p>
        </p:txBody>
      </p:sp>
    </p:spTree>
    <p:extLst>
      <p:ext uri="{BB962C8B-B14F-4D97-AF65-F5344CB8AC3E}">
        <p14:creationId xmlns:p14="http://schemas.microsoft.com/office/powerpoint/2010/main" val="1489571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64263" y="1871330"/>
            <a:ext cx="2993640" cy="1010093"/>
          </a:xfrm>
        </p:spPr>
        <p:txBody>
          <a:bodyPr anchor="t">
            <a:noAutofit/>
          </a:bodyPr>
          <a:lstStyle/>
          <a:p>
            <a:r>
              <a:rPr lang="en-US" sz="1200" b="1" smtClean="0"/>
              <a:t/>
            </a:r>
            <a:br>
              <a:rPr lang="en-US" sz="1200" b="1" smtClean="0"/>
            </a:br>
            <a:r>
              <a:rPr lang="en-US" sz="1200" b="1" dirty="0" smtClean="0"/>
              <a:t/>
            </a:r>
            <a:br>
              <a:rPr lang="en-US" sz="1200" b="1" dirty="0" smtClean="0"/>
            </a:br>
            <a:r>
              <a:rPr lang="en-US" sz="1200" b="1" dirty="0"/>
              <a:t/>
            </a:r>
            <a:br>
              <a:rPr lang="en-US" sz="1200" b="1" dirty="0"/>
            </a:br>
            <a:r>
              <a:rPr lang="en-US" sz="1200" b="1" dirty="0" smtClean="0"/>
              <a:t/>
            </a:r>
            <a:br>
              <a:rPr lang="en-US" sz="1200" b="1" dirty="0" smtClean="0"/>
            </a:br>
            <a:r>
              <a:rPr lang="en-US" sz="1200" b="1" dirty="0"/>
              <a:t/>
            </a:r>
            <a:br>
              <a:rPr lang="en-US" sz="1200" b="1" dirty="0"/>
            </a:br>
            <a:r>
              <a:rPr lang="en-US" sz="1200" b="1" dirty="0" smtClean="0"/>
              <a:t/>
            </a:r>
            <a:br>
              <a:rPr lang="en-US" sz="1200" b="1" dirty="0" smtClean="0"/>
            </a:br>
            <a:r>
              <a:rPr lang="en-US" sz="1200" b="1" dirty="0"/>
              <a:t/>
            </a:r>
            <a:br>
              <a:rPr lang="en-US" sz="1200" b="1" dirty="0"/>
            </a:br>
            <a:r>
              <a:rPr lang="en-US" sz="1200" b="1" dirty="0" smtClean="0"/>
              <a:t/>
            </a:r>
            <a:br>
              <a:rPr lang="en-US" sz="1200" b="1" dirty="0" smtClean="0"/>
            </a:br>
            <a:r>
              <a:rPr lang="en-US" sz="1200" b="1" dirty="0"/>
              <a:t/>
            </a:r>
            <a:br>
              <a:rPr lang="en-US" sz="1200" b="1" dirty="0"/>
            </a:br>
            <a:r>
              <a:rPr lang="en-US" sz="1200" b="1" dirty="0" smtClean="0"/>
              <a:t/>
            </a:r>
            <a:br>
              <a:rPr lang="en-US" sz="1200" b="1" dirty="0" smtClean="0"/>
            </a:br>
            <a:r>
              <a:rPr lang="en-US" sz="1200" b="1" dirty="0"/>
              <a:t/>
            </a:r>
            <a:br>
              <a:rPr lang="en-US" sz="1200" b="1" dirty="0"/>
            </a:br>
            <a:r>
              <a:rPr lang="en-US" sz="1200" b="1" dirty="0" smtClean="0"/>
              <a:t/>
            </a:r>
            <a:br>
              <a:rPr lang="en-US" sz="1200" b="1" dirty="0" smtClean="0"/>
            </a:br>
            <a:endParaRPr lang="en-US" sz="11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97535" y="309560"/>
            <a:ext cx="5473404" cy="6163158"/>
          </a:xfrm>
        </p:spPr>
      </p:pic>
      <p:sp>
        <p:nvSpPr>
          <p:cNvPr id="5" name="Left Arrow 4"/>
          <p:cNvSpPr/>
          <p:nvPr/>
        </p:nvSpPr>
        <p:spPr>
          <a:xfrm rot="10800000">
            <a:off x="3836576" y="2468430"/>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7" name="Title 1"/>
          <p:cNvSpPr txBox="1">
            <a:spLocks/>
          </p:cNvSpPr>
          <p:nvPr/>
        </p:nvSpPr>
        <p:spPr>
          <a:xfrm>
            <a:off x="324631" y="870028"/>
            <a:ext cx="2993640" cy="430855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b="1" dirty="0" smtClean="0"/>
              <a:t/>
            </a:r>
            <a:br>
              <a:rPr lang="en-US" sz="1200" b="1" dirty="0" smtClean="0"/>
            </a:br>
            <a:r>
              <a:rPr lang="en-US" sz="1400" b="1" dirty="0" err="1" smtClean="0">
                <a:latin typeface="Arial" charset="0"/>
                <a:ea typeface="Arial" charset="0"/>
                <a:cs typeface="Arial" charset="0"/>
              </a:rPr>
              <a:t>Chelmers</a:t>
            </a:r>
            <a:r>
              <a:rPr lang="en-US" sz="1400" b="1" dirty="0" smtClean="0">
                <a:latin typeface="Arial" charset="0"/>
                <a:ea typeface="Arial" charset="0"/>
                <a:cs typeface="Arial" charset="0"/>
              </a:rPr>
              <a:t> Speakers Club Website </a:t>
            </a:r>
            <a:r>
              <a:rPr lang="en-US" sz="1400" dirty="0" smtClean="0">
                <a:latin typeface="Arial" charset="0"/>
                <a:ea typeface="Arial" charset="0"/>
                <a:cs typeface="Arial" charset="0"/>
              </a:rPr>
              <a:t>was started in October 2015 is based on </a:t>
            </a:r>
          </a:p>
          <a:p>
            <a:r>
              <a:rPr lang="en-US" sz="1400" b="1" dirty="0" smtClean="0">
                <a:latin typeface="Arial" charset="0"/>
                <a:ea typeface="Arial" charset="0"/>
                <a:cs typeface="Arial" charset="0"/>
              </a:rPr>
              <a:t>Free ToastHoast2 </a:t>
            </a:r>
            <a:r>
              <a:rPr lang="en-US" sz="1400" dirty="0" smtClean="0">
                <a:latin typeface="Arial" charset="0"/>
                <a:ea typeface="Arial" charset="0"/>
                <a:cs typeface="Arial" charset="0"/>
              </a:rPr>
              <a:t>website and comes </a:t>
            </a:r>
            <a:r>
              <a:rPr lang="en-US" sz="1400" dirty="0">
                <a:latin typeface="Arial" charset="0"/>
                <a:ea typeface="Arial" charset="0"/>
                <a:cs typeface="Arial" charset="0"/>
              </a:rPr>
              <a:t>with easy-to-use web-based </a:t>
            </a:r>
            <a:r>
              <a:rPr lang="en-US" sz="1400" dirty="0" smtClean="0">
                <a:latin typeface="Arial" charset="0"/>
                <a:ea typeface="Arial" charset="0"/>
                <a:cs typeface="Arial" charset="0"/>
              </a:rPr>
              <a:t>software.</a:t>
            </a:r>
          </a:p>
          <a:p>
            <a:endParaRPr lang="en-US" sz="1400" dirty="0">
              <a:latin typeface="Arial" charset="0"/>
              <a:ea typeface="Arial" charset="0"/>
              <a:cs typeface="Arial" charset="0"/>
            </a:endParaRPr>
          </a:p>
          <a:p>
            <a:r>
              <a:rPr lang="en-US" sz="1400" dirty="0" smtClean="0">
                <a:latin typeface="Arial" charset="0"/>
                <a:ea typeface="Arial" charset="0"/>
                <a:cs typeface="Arial" charset="0"/>
              </a:rPr>
              <a:t>FreeToastHost2 </a:t>
            </a:r>
            <a:r>
              <a:rPr lang="en-US" sz="1400" dirty="0">
                <a:latin typeface="Arial" charset="0"/>
                <a:ea typeface="Arial" charset="0"/>
                <a:cs typeface="Arial" charset="0"/>
              </a:rPr>
              <a:t>was created by a Toastmaster, and is maintained and supported by a group of </a:t>
            </a:r>
            <a:r>
              <a:rPr lang="en-US" sz="1400" dirty="0" smtClean="0">
                <a:latin typeface="Arial" charset="0"/>
                <a:ea typeface="Arial" charset="0"/>
                <a:cs typeface="Arial" charset="0"/>
              </a:rPr>
              <a:t>Toastmasters</a:t>
            </a:r>
            <a:r>
              <a:rPr lang="en-US" sz="1400" dirty="0">
                <a:latin typeface="Arial" charset="0"/>
                <a:ea typeface="Arial" charset="0"/>
                <a:cs typeface="Arial" charset="0"/>
              </a:rPr>
              <a:t> </a:t>
            </a:r>
            <a:r>
              <a:rPr lang="en-US" sz="1400" dirty="0" smtClean="0">
                <a:latin typeface="Arial" charset="0"/>
                <a:ea typeface="Arial" charset="0"/>
                <a:cs typeface="Arial" charset="0"/>
              </a:rPr>
              <a:t>– Pam Holley is our local support Toastmaster</a:t>
            </a:r>
            <a:r>
              <a:rPr lang="en-US" sz="1400" b="1" dirty="0" smtClean="0">
                <a:latin typeface="Arial" charset="0"/>
                <a:ea typeface="Arial" charset="0"/>
                <a:cs typeface="Arial" charset="0"/>
              </a:rPr>
              <a:t/>
            </a:r>
            <a:br>
              <a:rPr lang="en-US" sz="1400" b="1" dirty="0" smtClean="0">
                <a:latin typeface="Arial" charset="0"/>
                <a:ea typeface="Arial" charset="0"/>
                <a:cs typeface="Arial" charset="0"/>
              </a:rPr>
            </a:br>
            <a:r>
              <a:rPr lang="en-US" sz="1200" b="1" dirty="0" smtClean="0"/>
              <a:t/>
            </a:r>
            <a:br>
              <a:rPr lang="en-US" sz="1200" b="1" dirty="0" smtClean="0"/>
            </a:br>
            <a:r>
              <a:rPr lang="en-US" sz="1200" b="1" dirty="0" smtClean="0"/>
              <a:t/>
            </a:r>
            <a:br>
              <a:rPr lang="en-US" sz="1200" b="1" dirty="0" smtClean="0"/>
            </a:br>
            <a:r>
              <a:rPr lang="en-US" sz="1200" b="1" dirty="0" smtClean="0"/>
              <a:t/>
            </a:r>
            <a:br>
              <a:rPr lang="en-US" sz="1200" b="1" dirty="0" smtClean="0"/>
            </a:br>
            <a:r>
              <a:rPr lang="en-US" sz="1200" b="1" dirty="0" smtClean="0"/>
              <a:t/>
            </a:r>
            <a:br>
              <a:rPr lang="en-US" sz="1200" b="1" dirty="0" smtClean="0"/>
            </a:br>
            <a:r>
              <a:rPr lang="en-US" sz="1200" b="1" dirty="0" smtClean="0"/>
              <a:t/>
            </a:r>
            <a:br>
              <a:rPr lang="en-US" sz="1200" b="1" dirty="0" smtClean="0"/>
            </a:br>
            <a:r>
              <a:rPr lang="en-US" sz="1200" b="1" dirty="0" smtClean="0"/>
              <a:t/>
            </a:r>
            <a:br>
              <a:rPr lang="en-US" sz="1200" b="1" dirty="0" smtClean="0"/>
            </a:br>
            <a:r>
              <a:rPr lang="en-US" sz="1200" b="1" dirty="0" smtClean="0"/>
              <a:t/>
            </a:r>
            <a:br>
              <a:rPr lang="en-US" sz="1200" b="1" dirty="0" smtClean="0"/>
            </a:br>
            <a:r>
              <a:rPr lang="en-US" sz="1200" b="1" dirty="0" smtClean="0"/>
              <a:t/>
            </a:r>
            <a:br>
              <a:rPr lang="en-US" sz="1200" b="1" dirty="0" smtClean="0"/>
            </a:br>
            <a:r>
              <a:rPr lang="en-US" sz="1200" b="1" dirty="0" smtClean="0"/>
              <a:t/>
            </a:r>
            <a:br>
              <a:rPr lang="en-US" sz="1200" b="1" dirty="0" smtClean="0"/>
            </a:br>
            <a:endParaRPr lang="en-US" sz="1100" dirty="0"/>
          </a:p>
        </p:txBody>
      </p:sp>
    </p:spTree>
    <p:extLst>
      <p:ext uri="{BB962C8B-B14F-4D97-AF65-F5344CB8AC3E}">
        <p14:creationId xmlns:p14="http://schemas.microsoft.com/office/powerpoint/2010/main" val="1009542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626" y="468436"/>
            <a:ext cx="2993640" cy="2217205"/>
          </a:xfrm>
        </p:spPr>
        <p:txBody>
          <a:bodyPr anchor="t">
            <a:noAutofit/>
          </a:bodyPr>
          <a:lstStyle/>
          <a:p>
            <a:r>
              <a:rPr lang="en-US" sz="1200" b="1" dirty="0" smtClean="0"/>
              <a:t/>
            </a:r>
            <a:br>
              <a:rPr lang="en-US" sz="1200" b="1" dirty="0" smtClean="0"/>
            </a:br>
            <a:r>
              <a:rPr lang="en-US" sz="1400" b="1" dirty="0" smtClean="0">
                <a:latin typeface="Arial" charset="0"/>
                <a:ea typeface="Arial" charset="0"/>
                <a:cs typeface="Arial" charset="0"/>
              </a:rPr>
              <a:t>Main Menu:</a:t>
            </a:r>
            <a:br>
              <a:rPr lang="en-US" sz="1400" b="1" dirty="0" smtClean="0">
                <a:latin typeface="Arial" charset="0"/>
                <a:ea typeface="Arial" charset="0"/>
                <a:cs typeface="Arial" charset="0"/>
              </a:rPr>
            </a:br>
            <a:r>
              <a:rPr lang="en-US" sz="1400" b="1" dirty="0" smtClean="0">
                <a:latin typeface="Arial" charset="0"/>
                <a:ea typeface="Arial" charset="0"/>
                <a:cs typeface="Arial" charset="0"/>
              </a:rPr>
              <a:t/>
            </a:r>
            <a:br>
              <a:rPr lang="en-US" sz="1400" b="1" dirty="0" smtClean="0">
                <a:latin typeface="Arial" charset="0"/>
                <a:ea typeface="Arial" charset="0"/>
                <a:cs typeface="Arial" charset="0"/>
              </a:rPr>
            </a:br>
            <a:r>
              <a:rPr lang="en-US" sz="1400" dirty="0">
                <a:latin typeface="Arial" charset="0"/>
                <a:ea typeface="Arial" charset="0"/>
                <a:cs typeface="Arial" charset="0"/>
              </a:rPr>
              <a:t>I</a:t>
            </a:r>
            <a:r>
              <a:rPr lang="en-US" sz="1400" dirty="0" smtClean="0">
                <a:latin typeface="Arial" charset="0"/>
                <a:ea typeface="Arial" charset="0"/>
                <a:cs typeface="Arial" charset="0"/>
              </a:rPr>
              <a:t>tems are all accessible to anyone who accesses the Home Page</a:t>
            </a:r>
            <a:br>
              <a:rPr lang="en-US" sz="1400"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b="1" dirty="0" smtClean="0">
                <a:latin typeface="Arial" charset="0"/>
                <a:ea typeface="Arial" charset="0"/>
                <a:cs typeface="Arial" charset="0"/>
              </a:rPr>
              <a:t>The Home Page: </a:t>
            </a: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 </a:t>
            </a:r>
            <a:br>
              <a:rPr lang="en-US" sz="1400" dirty="0" smtClean="0">
                <a:latin typeface="Arial" charset="0"/>
                <a:ea typeface="Arial" charset="0"/>
                <a:cs typeface="Arial" charset="0"/>
              </a:rPr>
            </a:br>
            <a:r>
              <a:rPr lang="en-US" sz="1400" dirty="0" smtClean="0">
                <a:latin typeface="Arial" charset="0"/>
                <a:ea typeface="Arial" charset="0"/>
                <a:cs typeface="Arial" charset="0"/>
              </a:rPr>
              <a:t>Generally explains general information about the club and the benefits of being part of the Club</a:t>
            </a:r>
            <a:r>
              <a:rPr lang="en-US" sz="1400" b="1" dirty="0" smtClean="0">
                <a:latin typeface="Arial" charset="0"/>
                <a:ea typeface="Arial" charset="0"/>
                <a:cs typeface="Arial" charset="0"/>
              </a:rPr>
              <a:t/>
            </a:r>
            <a:br>
              <a:rPr lang="en-US" sz="1400" b="1" dirty="0" smtClean="0">
                <a:latin typeface="Arial" charset="0"/>
                <a:ea typeface="Arial" charset="0"/>
                <a:cs typeface="Arial" charset="0"/>
              </a:rPr>
            </a:br>
            <a:r>
              <a:rPr lang="en-US" sz="1400" b="1" dirty="0"/>
              <a:t/>
            </a:r>
            <a:br>
              <a:rPr lang="en-US" sz="1400" b="1" dirty="0"/>
            </a:br>
            <a:r>
              <a:rPr lang="en-US" sz="1200" b="1" dirty="0" smtClean="0"/>
              <a:t/>
            </a:r>
            <a:br>
              <a:rPr lang="en-US" sz="1200" b="1" dirty="0" smtClean="0"/>
            </a:br>
            <a:r>
              <a:rPr lang="en-US" sz="1200" b="1" dirty="0"/>
              <a:t/>
            </a:r>
            <a:br>
              <a:rPr lang="en-US" sz="1200" b="1" dirty="0"/>
            </a:br>
            <a:r>
              <a:rPr lang="en-US" sz="1200" b="1" dirty="0" smtClean="0"/>
              <a:t/>
            </a:r>
            <a:br>
              <a:rPr lang="en-US" sz="1200" b="1" dirty="0" smtClean="0"/>
            </a:br>
            <a:r>
              <a:rPr lang="en-US" sz="1200" b="1" dirty="0"/>
              <a:t/>
            </a:r>
            <a:br>
              <a:rPr lang="en-US" sz="1200" b="1" dirty="0"/>
            </a:br>
            <a:r>
              <a:rPr lang="en-US" sz="1200" b="1" dirty="0" smtClean="0"/>
              <a:t/>
            </a:r>
            <a:br>
              <a:rPr lang="en-US" sz="1200" b="1" dirty="0" smtClean="0"/>
            </a:br>
            <a:r>
              <a:rPr lang="en-US" sz="1200" b="1" dirty="0"/>
              <a:t/>
            </a:r>
            <a:br>
              <a:rPr lang="en-US" sz="1200" b="1" dirty="0"/>
            </a:br>
            <a:r>
              <a:rPr lang="en-US" sz="1200" b="1" dirty="0" smtClean="0"/>
              <a:t/>
            </a:r>
            <a:br>
              <a:rPr lang="en-US" sz="1200" b="1" dirty="0" smtClean="0"/>
            </a:br>
            <a:r>
              <a:rPr lang="en-US" sz="1200" b="1" dirty="0"/>
              <a:t/>
            </a:r>
            <a:br>
              <a:rPr lang="en-US" sz="1200" b="1" dirty="0"/>
            </a:br>
            <a:r>
              <a:rPr lang="en-US" sz="1200" b="1" dirty="0" smtClean="0"/>
              <a:t/>
            </a:r>
            <a:br>
              <a:rPr lang="en-US" sz="1200" b="1" dirty="0" smtClean="0"/>
            </a:br>
            <a:endParaRPr lang="en-US" sz="1100" dirty="0"/>
          </a:p>
        </p:txBody>
      </p:sp>
      <p:pic>
        <p:nvPicPr>
          <p:cNvPr id="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0548" y="200719"/>
            <a:ext cx="5159228" cy="5983096"/>
          </a:xfrm>
        </p:spPr>
      </p:pic>
      <p:sp>
        <p:nvSpPr>
          <p:cNvPr id="10" name="Left Arrow 9"/>
          <p:cNvSpPr/>
          <p:nvPr/>
        </p:nvSpPr>
        <p:spPr>
          <a:xfrm rot="10800000">
            <a:off x="3265897" y="1057909"/>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5" name="Left Arrow 4"/>
          <p:cNvSpPr/>
          <p:nvPr/>
        </p:nvSpPr>
        <p:spPr>
          <a:xfrm rot="10800000">
            <a:off x="3465943" y="1254980"/>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Tree>
    <p:extLst>
      <p:ext uri="{BB962C8B-B14F-4D97-AF65-F5344CB8AC3E}">
        <p14:creationId xmlns:p14="http://schemas.microsoft.com/office/powerpoint/2010/main" val="226649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862" y="453005"/>
            <a:ext cx="2954379" cy="5075340"/>
          </a:xfrm>
        </p:spPr>
        <p:txBody>
          <a:bodyPr>
            <a:noAutofit/>
          </a:bodyPr>
          <a:lstStyle/>
          <a:p>
            <a:r>
              <a:rPr lang="en-US" sz="1400" b="1" dirty="0" smtClean="0">
                <a:latin typeface="Arial" charset="0"/>
                <a:ea typeface="Arial" charset="0"/>
                <a:cs typeface="Arial" charset="0"/>
              </a:rPr>
              <a:t>Scrolling down the Home Page</a:t>
            </a:r>
            <a:br>
              <a:rPr lang="en-US" sz="1400" b="1" dirty="0" smtClean="0">
                <a:latin typeface="Arial" charset="0"/>
                <a:ea typeface="Arial" charset="0"/>
                <a:cs typeface="Arial" charset="0"/>
              </a:rPr>
            </a:b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You will notice Hot links to: </a:t>
            </a: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 </a:t>
            </a:r>
            <a:r>
              <a:rPr lang="en-US" sz="1400" b="1" dirty="0" smtClean="0">
                <a:latin typeface="Arial" charset="0"/>
                <a:ea typeface="Arial" charset="0"/>
                <a:cs typeface="Arial" charset="0"/>
              </a:rPr>
              <a:t>Club </a:t>
            </a:r>
            <a:r>
              <a:rPr lang="en-US" sz="1400" b="1" dirty="0" err="1" smtClean="0">
                <a:latin typeface="Arial" charset="0"/>
                <a:ea typeface="Arial" charset="0"/>
                <a:cs typeface="Arial" charset="0"/>
              </a:rPr>
              <a:t>Calender</a:t>
            </a:r>
            <a:r>
              <a:rPr lang="en-US" sz="1400" b="1" dirty="0" smtClean="0">
                <a:latin typeface="Arial" charset="0"/>
                <a:ea typeface="Arial" charset="0"/>
                <a:cs typeface="Arial" charset="0"/>
              </a:rPr>
              <a:t>  </a:t>
            </a: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 </a:t>
            </a:r>
            <a:r>
              <a:rPr lang="en-US" sz="1400" b="1" dirty="0" smtClean="0">
                <a:latin typeface="Arial" charset="0"/>
                <a:ea typeface="Arial" charset="0"/>
                <a:cs typeface="Arial" charset="0"/>
              </a:rPr>
              <a:t>Meeting Information and -  Directions </a:t>
            </a:r>
            <a:r>
              <a:rPr lang="en-US" sz="1400" dirty="0" smtClean="0">
                <a:latin typeface="Arial" charset="0"/>
                <a:ea typeface="Arial" charset="0"/>
                <a:cs typeface="Arial" charset="0"/>
              </a:rPr>
              <a:t>to the Club &amp;</a:t>
            </a:r>
            <a:br>
              <a:rPr lang="en-US" sz="1400" dirty="0" smtClean="0">
                <a:latin typeface="Arial" charset="0"/>
                <a:ea typeface="Arial" charset="0"/>
                <a:cs typeface="Arial" charset="0"/>
              </a:rPr>
            </a:br>
            <a:r>
              <a:rPr lang="en-US" sz="1400" dirty="0" smtClean="0">
                <a:latin typeface="Arial" charset="0"/>
                <a:ea typeface="Arial" charset="0"/>
                <a:cs typeface="Arial" charset="0"/>
              </a:rPr>
              <a:t>- How to </a:t>
            </a:r>
            <a:r>
              <a:rPr lang="en-US" sz="1400" b="1" dirty="0" smtClean="0">
                <a:latin typeface="Arial" charset="0"/>
                <a:ea typeface="Arial" charset="0"/>
                <a:cs typeface="Arial" charset="0"/>
              </a:rPr>
              <a:t>Contact us</a:t>
            </a: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Includes:</a:t>
            </a:r>
            <a:br>
              <a:rPr lang="en-US" sz="1400"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b="1" dirty="0" smtClean="0">
                <a:latin typeface="Arial" charset="0"/>
                <a:ea typeface="Arial" charset="0"/>
                <a:cs typeface="Arial" charset="0"/>
              </a:rPr>
              <a:t>The Toastmaster of the Month</a:t>
            </a:r>
            <a:br>
              <a:rPr lang="en-US" sz="1400" b="1"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b="1" dirty="0" smtClean="0">
                <a:latin typeface="Arial" charset="0"/>
                <a:ea typeface="Arial" charset="0"/>
                <a:cs typeface="Arial" charset="0"/>
              </a:rPr>
              <a:t>A Recent Testimonial</a:t>
            </a: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a:latin typeface="Arial" charset="0"/>
                <a:ea typeface="Arial" charset="0"/>
                <a:cs typeface="Arial" charset="0"/>
              </a:rPr>
              <a:t/>
            </a:r>
            <a:br>
              <a:rPr lang="en-US" sz="1400" dirty="0">
                <a:latin typeface="Arial" charset="0"/>
                <a:ea typeface="Arial" charset="0"/>
                <a:cs typeface="Arial" charset="0"/>
              </a:rPr>
            </a:br>
            <a:r>
              <a:rPr lang="en-US" sz="1400" b="1" dirty="0" smtClean="0">
                <a:latin typeface="Arial" charset="0"/>
                <a:ea typeface="Arial" charset="0"/>
                <a:cs typeface="Arial" charset="0"/>
              </a:rPr>
              <a:t>Role of </a:t>
            </a:r>
            <a:r>
              <a:rPr lang="en-US" sz="1400" b="1" dirty="0" err="1" smtClean="0">
                <a:latin typeface="Arial" charset="0"/>
                <a:ea typeface="Arial" charset="0"/>
                <a:cs typeface="Arial" charset="0"/>
              </a:rPr>
              <a:t>Honour</a:t>
            </a:r>
            <a:r>
              <a:rPr lang="en-US" sz="1400" b="1" dirty="0" smtClean="0">
                <a:latin typeface="Arial" charset="0"/>
                <a:ea typeface="Arial" charset="0"/>
                <a:cs typeface="Arial" charset="0"/>
              </a:rPr>
              <a:t> </a:t>
            </a:r>
            <a:br>
              <a:rPr lang="en-US" sz="1400" b="1" dirty="0" smtClean="0">
                <a:latin typeface="Arial" charset="0"/>
                <a:ea typeface="Arial" charset="0"/>
                <a:cs typeface="Arial" charset="0"/>
              </a:rPr>
            </a:br>
            <a:r>
              <a:rPr lang="en-US" sz="1400" b="1" dirty="0" smtClean="0">
                <a:latin typeface="Arial" charset="0"/>
                <a:ea typeface="Arial" charset="0"/>
                <a:cs typeface="Arial" charset="0"/>
              </a:rPr>
              <a:t>- </a:t>
            </a:r>
            <a:r>
              <a:rPr lang="en-US" sz="1400" dirty="0" smtClean="0">
                <a:latin typeface="Arial" charset="0"/>
                <a:ea typeface="Arial" charset="0"/>
                <a:cs typeface="Arial" charset="0"/>
              </a:rPr>
              <a:t>Includes the number of years experience by each Toastmaster </a:t>
            </a:r>
            <a:r>
              <a:rPr lang="en-US" sz="1400" dirty="0" err="1" smtClean="0">
                <a:latin typeface="Arial" charset="0"/>
                <a:ea typeface="Arial" charset="0"/>
                <a:cs typeface="Arial" charset="0"/>
              </a:rPr>
              <a:t>honoured</a:t>
            </a:r>
            <a:r>
              <a:rPr lang="en-US" sz="1400" dirty="0" smtClean="0">
                <a:latin typeface="Arial" charset="0"/>
                <a:ea typeface="Arial" charset="0"/>
                <a:cs typeface="Arial" charset="0"/>
              </a:rPr>
              <a:t>.</a:t>
            </a:r>
            <a:br>
              <a:rPr lang="en-US" sz="1400" dirty="0" smtClean="0">
                <a:latin typeface="Arial" charset="0"/>
                <a:ea typeface="Arial" charset="0"/>
                <a:cs typeface="Arial" charset="0"/>
              </a:rPr>
            </a:b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The Blue bars is general Information about Toastmasters</a:t>
            </a:r>
            <a:br>
              <a:rPr lang="en-US" sz="1400" dirty="0" smtClean="0">
                <a:latin typeface="Arial" charset="0"/>
                <a:ea typeface="Arial" charset="0"/>
                <a:cs typeface="Arial" charset="0"/>
              </a:rPr>
            </a:b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At the very bottom you will notice </a:t>
            </a:r>
            <a:br>
              <a:rPr lang="en-US" sz="1400" dirty="0" smtClean="0">
                <a:latin typeface="Arial" charset="0"/>
                <a:ea typeface="Arial" charset="0"/>
                <a:cs typeface="Arial" charset="0"/>
              </a:rPr>
            </a:br>
            <a:r>
              <a:rPr lang="en-US" sz="1400" dirty="0" smtClean="0">
                <a:latin typeface="Arial" charset="0"/>
                <a:ea typeface="Arial" charset="0"/>
                <a:cs typeface="Arial" charset="0"/>
              </a:rPr>
              <a:t>261 unique visitors since 2015-09.26</a:t>
            </a:r>
            <a:br>
              <a:rPr lang="en-US" sz="1400" dirty="0" smtClean="0">
                <a:latin typeface="Arial" charset="0"/>
                <a:ea typeface="Arial" charset="0"/>
                <a:cs typeface="Arial" charset="0"/>
              </a:rPr>
            </a:br>
            <a:endParaRPr lang="en-US" sz="1400" dirty="0">
              <a:latin typeface="Arial" charset="0"/>
              <a:ea typeface="Arial" charset="0"/>
              <a:cs typeface="Arial"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54093" y="67111"/>
            <a:ext cx="5096292" cy="6699447"/>
          </a:xfrm>
        </p:spPr>
      </p:pic>
      <p:sp>
        <p:nvSpPr>
          <p:cNvPr id="6" name="Left Arrow 5"/>
          <p:cNvSpPr/>
          <p:nvPr/>
        </p:nvSpPr>
        <p:spPr>
          <a:xfrm rot="10800000">
            <a:off x="4798394" y="160287"/>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7" name="Left Arrow 6"/>
          <p:cNvSpPr/>
          <p:nvPr/>
        </p:nvSpPr>
        <p:spPr>
          <a:xfrm rot="10800000">
            <a:off x="5276676" y="529402"/>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8" name="Left Arrow 7"/>
          <p:cNvSpPr/>
          <p:nvPr/>
        </p:nvSpPr>
        <p:spPr>
          <a:xfrm rot="10800000">
            <a:off x="5276676" y="3364887"/>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9" name="Left Arrow 8"/>
          <p:cNvSpPr/>
          <p:nvPr/>
        </p:nvSpPr>
        <p:spPr>
          <a:xfrm rot="10800000">
            <a:off x="4639004" y="3918555"/>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10" name="Left Arrow 9"/>
          <p:cNvSpPr/>
          <p:nvPr/>
        </p:nvSpPr>
        <p:spPr>
          <a:xfrm rot="10800000">
            <a:off x="4496391" y="5244021"/>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11" name="Left Arrow 10"/>
          <p:cNvSpPr/>
          <p:nvPr/>
        </p:nvSpPr>
        <p:spPr>
          <a:xfrm rot="10800000">
            <a:off x="4496390" y="6372416"/>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Tree>
    <p:extLst>
      <p:ext uri="{BB962C8B-B14F-4D97-AF65-F5344CB8AC3E}">
        <p14:creationId xmlns:p14="http://schemas.microsoft.com/office/powerpoint/2010/main" val="5666138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701" y="305935"/>
            <a:ext cx="2954379" cy="660903"/>
          </a:xfrm>
        </p:spPr>
        <p:txBody>
          <a:bodyPr anchor="t">
            <a:normAutofit fontScale="90000"/>
          </a:bodyPr>
          <a:lstStyle/>
          <a:p>
            <a:r>
              <a:rPr lang="en-US" sz="1600" dirty="0" smtClean="0">
                <a:latin typeface="Arial" charset="0"/>
                <a:ea typeface="Arial" charset="0"/>
                <a:cs typeface="Arial" charset="0"/>
              </a:rPr>
              <a:t>A few examples are as follows: </a:t>
            </a:r>
            <a:br>
              <a:rPr lang="en-US" sz="1600" dirty="0" smtClean="0">
                <a:latin typeface="Arial" charset="0"/>
                <a:ea typeface="Arial" charset="0"/>
                <a:cs typeface="Arial" charset="0"/>
              </a:rPr>
            </a:br>
            <a:r>
              <a:rPr lang="en-US" sz="1600" dirty="0">
                <a:latin typeface="Arial" charset="0"/>
                <a:ea typeface="Arial" charset="0"/>
                <a:cs typeface="Arial" charset="0"/>
              </a:rPr>
              <a:t/>
            </a:r>
            <a:br>
              <a:rPr lang="en-US" sz="1600" dirty="0">
                <a:latin typeface="Arial" charset="0"/>
                <a:ea typeface="Arial" charset="0"/>
                <a:cs typeface="Arial" charset="0"/>
              </a:rPr>
            </a:br>
            <a:r>
              <a:rPr lang="en-US" sz="1800" dirty="0" smtClean="0">
                <a:solidFill>
                  <a:srgbClr val="FF0000"/>
                </a:solidFill>
                <a:latin typeface="Arial" charset="0"/>
                <a:ea typeface="Arial" charset="0"/>
                <a:cs typeface="Arial" charset="0"/>
              </a:rPr>
              <a:t>1. </a:t>
            </a:r>
            <a:r>
              <a:rPr lang="en-US" sz="1600" b="1" dirty="0" smtClean="0">
                <a:latin typeface="Arial" charset="0"/>
                <a:ea typeface="Arial" charset="0"/>
                <a:cs typeface="Arial" charset="0"/>
              </a:rPr>
              <a:t>Meet our Members:</a:t>
            </a: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endParaRPr lang="en-US" sz="1600"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2228" y="2180290"/>
            <a:ext cx="3471160" cy="2862489"/>
          </a:xfrm>
        </p:spPr>
      </p:pic>
      <p:sp>
        <p:nvSpPr>
          <p:cNvPr id="7" name="Left Arrow 6"/>
          <p:cNvSpPr/>
          <p:nvPr/>
        </p:nvSpPr>
        <p:spPr>
          <a:xfrm>
            <a:off x="5058900" y="3093590"/>
            <a:ext cx="353328" cy="181506"/>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692" y="966837"/>
            <a:ext cx="4624532" cy="5783001"/>
          </a:xfrm>
          <a:prstGeom prst="rect">
            <a:avLst/>
          </a:prstGeom>
        </p:spPr>
      </p:pic>
    </p:spTree>
    <p:extLst>
      <p:ext uri="{BB962C8B-B14F-4D97-AF65-F5344CB8AC3E}">
        <p14:creationId xmlns:p14="http://schemas.microsoft.com/office/powerpoint/2010/main" val="1639935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701" y="679010"/>
            <a:ext cx="2954379" cy="660903"/>
          </a:xfrm>
        </p:spPr>
        <p:txBody>
          <a:bodyPr anchor="t">
            <a:normAutofit fontScale="90000"/>
          </a:bodyPr>
          <a:lstStyle/>
          <a:p>
            <a:r>
              <a:rPr lang="en-US" sz="1600" dirty="0" smtClean="0">
                <a:latin typeface="Arial" charset="0"/>
                <a:ea typeface="Arial" charset="0"/>
                <a:cs typeface="Arial" charset="0"/>
              </a:rPr>
              <a:t>A few examples are as follows: </a:t>
            </a:r>
            <a:br>
              <a:rPr lang="en-US" sz="1600" dirty="0" smtClean="0">
                <a:latin typeface="Arial" charset="0"/>
                <a:ea typeface="Arial" charset="0"/>
                <a:cs typeface="Arial" charset="0"/>
              </a:rPr>
            </a:br>
            <a:r>
              <a:rPr lang="en-US" sz="1600" dirty="0">
                <a:latin typeface="Arial" charset="0"/>
                <a:ea typeface="Arial" charset="0"/>
                <a:cs typeface="Arial" charset="0"/>
              </a:rPr>
              <a:t/>
            </a:r>
            <a:br>
              <a:rPr lang="en-US" sz="1600" dirty="0">
                <a:latin typeface="Arial" charset="0"/>
                <a:ea typeface="Arial" charset="0"/>
                <a:cs typeface="Arial" charset="0"/>
              </a:rPr>
            </a:br>
            <a:r>
              <a:rPr lang="en-US" sz="1800" dirty="0" smtClean="0">
                <a:solidFill>
                  <a:srgbClr val="FF0000"/>
                </a:solidFill>
                <a:latin typeface="Arial" charset="0"/>
                <a:ea typeface="Arial" charset="0"/>
                <a:cs typeface="Arial" charset="0"/>
              </a:rPr>
              <a:t>2. </a:t>
            </a:r>
            <a:r>
              <a:rPr lang="en-US" sz="1600" b="1" dirty="0" smtClean="0">
                <a:latin typeface="Arial" charset="0"/>
                <a:ea typeface="Arial" charset="0"/>
                <a:cs typeface="Arial" charset="0"/>
              </a:rPr>
              <a:t>Contact </a:t>
            </a:r>
            <a:r>
              <a:rPr lang="en-US" sz="1600" b="1" dirty="0" smtClean="0">
                <a:latin typeface="Arial" charset="0"/>
                <a:ea typeface="Arial" charset="0"/>
                <a:cs typeface="Arial" charset="0"/>
              </a:rPr>
              <a:t>Us:</a:t>
            </a: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endParaRPr lang="en-US" sz="1600"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2228" y="2180290"/>
            <a:ext cx="3471160" cy="2862489"/>
          </a:xfrm>
        </p:spPr>
      </p:pic>
      <p:pic>
        <p:nvPicPr>
          <p:cNvPr id="6"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701" y="2180289"/>
            <a:ext cx="4965988" cy="4677641"/>
          </a:xfrm>
          <a:prstGeom prst="rect">
            <a:avLst/>
          </a:prstGeom>
        </p:spPr>
      </p:pic>
      <p:sp>
        <p:nvSpPr>
          <p:cNvPr id="7" name="Left Arrow 6"/>
          <p:cNvSpPr/>
          <p:nvPr/>
        </p:nvSpPr>
        <p:spPr>
          <a:xfrm>
            <a:off x="5127795" y="3040369"/>
            <a:ext cx="353328" cy="181506"/>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Tree>
    <p:extLst>
      <p:ext uri="{BB962C8B-B14F-4D97-AF65-F5344CB8AC3E}">
        <p14:creationId xmlns:p14="http://schemas.microsoft.com/office/powerpoint/2010/main" val="14886891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893" y="641269"/>
            <a:ext cx="2954379" cy="409765"/>
          </a:xfrm>
        </p:spPr>
        <p:txBody>
          <a:bodyPr>
            <a:noAutofit/>
          </a:bodyPr>
          <a:lstStyle/>
          <a:p>
            <a:r>
              <a:rPr lang="en-US" sz="1600" b="1" dirty="0" smtClean="0">
                <a:solidFill>
                  <a:srgbClr val="FF0000"/>
                </a:solidFill>
                <a:latin typeface="Arial" charset="0"/>
                <a:ea typeface="Arial" charset="0"/>
                <a:cs typeface="Arial" charset="0"/>
              </a:rPr>
              <a:t>3. </a:t>
            </a:r>
            <a:r>
              <a:rPr lang="en-US" sz="1400" b="1" dirty="0" smtClean="0">
                <a:latin typeface="Arial" charset="0"/>
                <a:ea typeface="Arial" charset="0"/>
                <a:cs typeface="Arial" charset="0"/>
              </a:rPr>
              <a:t>Club </a:t>
            </a:r>
            <a:r>
              <a:rPr lang="en-US" sz="1400" b="1" dirty="0" err="1" smtClean="0">
                <a:latin typeface="Arial" charset="0"/>
                <a:ea typeface="Arial" charset="0"/>
                <a:cs typeface="Arial" charset="0"/>
              </a:rPr>
              <a:t>Calender</a:t>
            </a:r>
            <a:r>
              <a:rPr lang="en-US" sz="1400" b="1" dirty="0" smtClean="0">
                <a:latin typeface="Arial" charset="0"/>
                <a:ea typeface="Arial" charset="0"/>
                <a:cs typeface="Arial" charset="0"/>
              </a:rPr>
              <a:t> – </a:t>
            </a:r>
            <a:r>
              <a:rPr lang="en-US" sz="1400" dirty="0" smtClean="0">
                <a:latin typeface="Arial" charset="0"/>
                <a:ea typeface="Arial" charset="0"/>
                <a:cs typeface="Arial" charset="0"/>
              </a:rPr>
              <a:t>for April &amp; May 2016 included as examples</a:t>
            </a:r>
            <a:endParaRPr lang="en-US" sz="1400" dirty="0">
              <a:latin typeface="Arial" charset="0"/>
              <a:ea typeface="Arial" charset="0"/>
              <a:cs typeface="Arial" charset="0"/>
            </a:endParaRPr>
          </a:p>
        </p:txBody>
      </p:sp>
      <p:pic>
        <p:nvPicPr>
          <p:cNvPr id="17" name="Content Placeholder 1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33742" y="2688878"/>
            <a:ext cx="3484015" cy="2873091"/>
          </a:xfr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999" y="1134079"/>
            <a:ext cx="4096546" cy="353164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306" y="3855550"/>
            <a:ext cx="2908889" cy="2617712"/>
          </a:xfrm>
          <a:prstGeom prst="rect">
            <a:avLst/>
          </a:prstGeom>
        </p:spPr>
      </p:pic>
      <p:sp>
        <p:nvSpPr>
          <p:cNvPr id="13" name="Left Arrow 12"/>
          <p:cNvSpPr/>
          <p:nvPr/>
        </p:nvSpPr>
        <p:spPr>
          <a:xfrm>
            <a:off x="5074428" y="3658479"/>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Tree>
    <p:extLst>
      <p:ext uri="{BB962C8B-B14F-4D97-AF65-F5344CB8AC3E}">
        <p14:creationId xmlns:p14="http://schemas.microsoft.com/office/powerpoint/2010/main" val="921600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916" y="509032"/>
            <a:ext cx="3210209" cy="751727"/>
          </a:xfrm>
        </p:spPr>
        <p:txBody>
          <a:bodyPr>
            <a:normAutofit fontScale="90000"/>
          </a:bodyPr>
          <a:lstStyle/>
          <a:p>
            <a:r>
              <a:rPr lang="en-US" sz="1800" b="1" dirty="0" smtClean="0">
                <a:solidFill>
                  <a:srgbClr val="FF0000"/>
                </a:solidFill>
                <a:latin typeface="Arial" charset="0"/>
                <a:ea typeface="Arial" charset="0"/>
                <a:cs typeface="Arial" charset="0"/>
              </a:rPr>
              <a:t>4. </a:t>
            </a:r>
            <a:r>
              <a:rPr lang="en-US" sz="1600" b="1" dirty="0" smtClean="0">
                <a:latin typeface="Arial" charset="0"/>
                <a:ea typeface="Arial" charset="0"/>
                <a:cs typeface="Arial" charset="0"/>
              </a:rPr>
              <a:t>Area </a:t>
            </a:r>
            <a:r>
              <a:rPr lang="en-US" sz="1600" b="1" dirty="0" smtClean="0">
                <a:latin typeface="Arial" charset="0"/>
                <a:ea typeface="Arial" charset="0"/>
                <a:cs typeface="Arial" charset="0"/>
              </a:rPr>
              <a:t>33 Annual Conference:</a:t>
            </a:r>
            <a:br>
              <a:rPr lang="en-US" sz="1600" b="1" dirty="0" smtClean="0">
                <a:latin typeface="Arial" charset="0"/>
                <a:ea typeface="Arial" charset="0"/>
                <a:cs typeface="Arial" charset="0"/>
              </a:rPr>
            </a:br>
            <a:r>
              <a:rPr lang="en-US" sz="1600" dirty="0" smtClean="0">
                <a:latin typeface="Arial" charset="0"/>
                <a:ea typeface="Arial" charset="0"/>
                <a:cs typeface="Arial" charset="0"/>
              </a:rPr>
              <a:t>This has added by the Website Administrator (Social event that we want to share)</a:t>
            </a:r>
            <a:endParaRPr lang="en-US" sz="1600" dirty="0">
              <a:latin typeface="Arial" charset="0"/>
              <a:ea typeface="Arial" charset="0"/>
              <a:cs typeface="Arial" charset="0"/>
            </a:endParaRPr>
          </a:p>
        </p:txBody>
      </p:sp>
      <p:pic>
        <p:nvPicPr>
          <p:cNvPr id="14" name="Content Placeholder 1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54196" y="2548135"/>
            <a:ext cx="3627511" cy="299142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2782" y="1260759"/>
            <a:ext cx="2757865" cy="3188957"/>
          </a:xfrm>
          <a:prstGeom prst="rect">
            <a:avLst/>
          </a:prstGeom>
        </p:spPr>
      </p:pic>
      <p:pic>
        <p:nvPicPr>
          <p:cNvPr id="8"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916" y="3167645"/>
            <a:ext cx="4264182" cy="3571890"/>
          </a:xfrm>
          <a:prstGeom prst="rect">
            <a:avLst/>
          </a:prstGeom>
        </p:spPr>
      </p:pic>
      <p:sp>
        <p:nvSpPr>
          <p:cNvPr id="9" name="Left Arrow 8"/>
          <p:cNvSpPr/>
          <p:nvPr/>
        </p:nvSpPr>
        <p:spPr>
          <a:xfrm rot="1567522">
            <a:off x="4902642" y="3827873"/>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11" name="Left Arrow 10"/>
          <p:cNvSpPr/>
          <p:nvPr/>
        </p:nvSpPr>
        <p:spPr>
          <a:xfrm rot="19879609">
            <a:off x="4908041" y="4314753"/>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3" name="TextBox 2"/>
          <p:cNvSpPr txBox="1"/>
          <p:nvPr/>
        </p:nvSpPr>
        <p:spPr>
          <a:xfrm>
            <a:off x="422916" y="2037030"/>
            <a:ext cx="1385180" cy="769441"/>
          </a:xfrm>
          <a:prstGeom prst="rect">
            <a:avLst/>
          </a:prstGeom>
          <a:noFill/>
        </p:spPr>
        <p:txBody>
          <a:bodyPr wrap="square" rtlCol="0">
            <a:spAutoFit/>
          </a:bodyPr>
          <a:lstStyle/>
          <a:p>
            <a:r>
              <a:rPr lang="en-US" sz="1600" b="1" dirty="0" smtClean="0">
                <a:solidFill>
                  <a:srgbClr val="FF0000"/>
                </a:solidFill>
                <a:latin typeface="Arial" charset="0"/>
                <a:ea typeface="Arial" charset="0"/>
                <a:cs typeface="Arial" charset="0"/>
              </a:rPr>
              <a:t>5. </a:t>
            </a:r>
            <a:r>
              <a:rPr lang="en-US" sz="1400" b="1" dirty="0" smtClean="0">
                <a:latin typeface="Arial" charset="0"/>
                <a:ea typeface="Arial" charset="0"/>
                <a:cs typeface="Arial" charset="0"/>
              </a:rPr>
              <a:t>Former </a:t>
            </a:r>
            <a:r>
              <a:rPr lang="en-US" sz="1400" b="1" dirty="0" smtClean="0">
                <a:latin typeface="Arial" charset="0"/>
                <a:ea typeface="Arial" charset="0"/>
                <a:cs typeface="Arial" charset="0"/>
              </a:rPr>
              <a:t>Toastmasters of the Month:</a:t>
            </a:r>
            <a:endParaRPr lang="en-US" sz="1400" b="1" dirty="0">
              <a:latin typeface="Arial" charset="0"/>
              <a:ea typeface="Arial" charset="0"/>
              <a:cs typeface="Arial" charset="0"/>
            </a:endParaRPr>
          </a:p>
        </p:txBody>
      </p:sp>
    </p:spTree>
    <p:extLst>
      <p:ext uri="{BB962C8B-B14F-4D97-AF65-F5344CB8AC3E}">
        <p14:creationId xmlns:p14="http://schemas.microsoft.com/office/powerpoint/2010/main" val="16384946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274" y="412492"/>
            <a:ext cx="3333727" cy="1048800"/>
          </a:xfrm>
        </p:spPr>
        <p:txBody>
          <a:bodyPr>
            <a:normAutofit/>
          </a:bodyPr>
          <a:lstStyle/>
          <a:p>
            <a:r>
              <a:rPr lang="en-US" sz="1600" b="1" dirty="0" smtClean="0">
                <a:solidFill>
                  <a:srgbClr val="FF0000"/>
                </a:solidFill>
                <a:latin typeface="Arial" charset="0"/>
                <a:ea typeface="Arial" charset="0"/>
                <a:cs typeface="Arial" charset="0"/>
              </a:rPr>
              <a:t>6. </a:t>
            </a:r>
            <a:r>
              <a:rPr lang="en-US" sz="1400" b="1" dirty="0" smtClean="0">
                <a:latin typeface="Arial" charset="0"/>
                <a:ea typeface="Arial" charset="0"/>
                <a:cs typeface="Arial" charset="0"/>
              </a:rPr>
              <a:t>Testimonials</a:t>
            </a:r>
            <a:r>
              <a:rPr lang="en-US" sz="1400" b="1" dirty="0" smtClean="0">
                <a:latin typeface="Arial" charset="0"/>
                <a:ea typeface="Arial" charset="0"/>
                <a:cs typeface="Arial" charset="0"/>
              </a:rPr>
              <a:t>:</a:t>
            </a: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This has added by the Website Administrator represents what has been written in the Guest Register only </a:t>
            </a:r>
            <a:endParaRPr lang="en-US" sz="1400" dirty="0">
              <a:latin typeface="Arial" charset="0"/>
              <a:ea typeface="Arial" charset="0"/>
              <a:cs typeface="Arial" charset="0"/>
            </a:endParaRP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16833" y="1937441"/>
            <a:ext cx="3787858" cy="3123655"/>
          </a:xfr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704" y="1530035"/>
            <a:ext cx="4792702" cy="4254937"/>
          </a:xfrm>
          <a:prstGeom prst="rect">
            <a:avLst/>
          </a:prstGeom>
        </p:spPr>
      </p:pic>
      <p:sp>
        <p:nvSpPr>
          <p:cNvPr id="5" name="Left Arrow 4"/>
          <p:cNvSpPr/>
          <p:nvPr/>
        </p:nvSpPr>
        <p:spPr>
          <a:xfrm>
            <a:off x="4879817" y="4103787"/>
            <a:ext cx="353328" cy="181506"/>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Tree>
    <p:extLst>
      <p:ext uri="{BB962C8B-B14F-4D97-AF65-F5344CB8AC3E}">
        <p14:creationId xmlns:p14="http://schemas.microsoft.com/office/powerpoint/2010/main" val="3483622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978" y="782425"/>
            <a:ext cx="2641876" cy="4648604"/>
          </a:xfrm>
        </p:spPr>
        <p:txBody>
          <a:bodyPr>
            <a:normAutofit fontScale="90000"/>
          </a:bodyPr>
          <a:lstStyle/>
          <a:p>
            <a:r>
              <a:rPr lang="en-US" sz="1400" b="1" dirty="0" smtClean="0">
                <a:solidFill>
                  <a:prstClr val="black"/>
                </a:solidFill>
                <a:latin typeface="Helvetica" charset="0"/>
              </a:rPr>
              <a:t>In Summary Menu that can be viewed by all who visit the website (only a few items mentioned</a:t>
            </a:r>
            <a:r>
              <a:rPr lang="en-US" sz="1400" b="1" dirty="0">
                <a:solidFill>
                  <a:prstClr val="black"/>
                </a:solidFill>
                <a:latin typeface="Helvetica" charset="0"/>
              </a:rPr>
              <a:t/>
            </a:r>
            <a:br>
              <a:rPr lang="en-US" sz="1400" b="1" dirty="0">
                <a:solidFill>
                  <a:prstClr val="black"/>
                </a:solidFill>
                <a:latin typeface="Helvetica" charset="0"/>
              </a:rPr>
            </a:br>
            <a:r>
              <a:rPr lang="en-US" sz="1400" b="1" dirty="0" smtClean="0">
                <a:solidFill>
                  <a:prstClr val="black"/>
                </a:solidFill>
                <a:latin typeface="Helvetica" charset="0"/>
              </a:rPr>
              <a:t/>
            </a:r>
            <a:br>
              <a:rPr lang="en-US" sz="1400" b="1" dirty="0" smtClean="0">
                <a:solidFill>
                  <a:prstClr val="black"/>
                </a:solidFill>
                <a:latin typeface="Helvetica" charset="0"/>
              </a:rPr>
            </a:br>
            <a:r>
              <a:rPr lang="en-US" sz="1800" b="1" dirty="0" smtClean="0">
                <a:solidFill>
                  <a:srgbClr val="FF0000"/>
                </a:solidFill>
                <a:latin typeface="Helvetica" charset="0"/>
              </a:rPr>
              <a:t>1. </a:t>
            </a:r>
            <a:r>
              <a:rPr lang="en-US" sz="1400" b="1" dirty="0" smtClean="0">
                <a:solidFill>
                  <a:prstClr val="black"/>
                </a:solidFill>
                <a:latin typeface="Helvetica" charset="0"/>
              </a:rPr>
              <a:t>Contact Us</a:t>
            </a:r>
            <a:r>
              <a:rPr lang="en-US" sz="1400" dirty="0" smtClean="0">
                <a:solidFill>
                  <a:prstClr val="black"/>
                </a:solidFill>
                <a:latin typeface="Helvetica" charset="0"/>
              </a:rPr>
              <a:t> either Michael </a:t>
            </a:r>
            <a:r>
              <a:rPr lang="en-US" sz="1400" dirty="0" err="1" smtClean="0">
                <a:solidFill>
                  <a:prstClr val="black"/>
                </a:solidFill>
                <a:latin typeface="Helvetica" charset="0"/>
              </a:rPr>
              <a:t>Skerrett</a:t>
            </a:r>
            <a:r>
              <a:rPr lang="en-US" sz="1400" dirty="0" smtClean="0">
                <a:solidFill>
                  <a:prstClr val="black"/>
                </a:solidFill>
                <a:latin typeface="Helvetica" charset="0"/>
              </a:rPr>
              <a:t> </a:t>
            </a:r>
            <a:r>
              <a:rPr lang="en-US" sz="1400" dirty="0">
                <a:solidFill>
                  <a:prstClr val="black"/>
                </a:solidFill>
                <a:latin typeface="Helvetica" charset="0"/>
              </a:rPr>
              <a:t>President </a:t>
            </a:r>
            <a:r>
              <a:rPr lang="en-US" sz="1400" dirty="0" smtClean="0">
                <a:solidFill>
                  <a:prstClr val="black"/>
                </a:solidFill>
                <a:latin typeface="Helvetica" charset="0"/>
              </a:rPr>
              <a:t>or Roger Macgregor VPM via phone or email</a:t>
            </a:r>
            <a:br>
              <a:rPr lang="en-US" sz="1400" dirty="0" smtClean="0">
                <a:solidFill>
                  <a:prstClr val="black"/>
                </a:solidFill>
                <a:latin typeface="Helvetica" charset="0"/>
              </a:rPr>
            </a:br>
            <a:r>
              <a:rPr lang="en-US" sz="1400" dirty="0" smtClean="0">
                <a:solidFill>
                  <a:prstClr val="black"/>
                </a:solidFill>
                <a:latin typeface="Helvetica" charset="0"/>
              </a:rPr>
              <a:t/>
            </a:r>
            <a:br>
              <a:rPr lang="en-US" sz="1400" dirty="0" smtClean="0">
                <a:solidFill>
                  <a:prstClr val="black"/>
                </a:solidFill>
                <a:latin typeface="Helvetica" charset="0"/>
              </a:rPr>
            </a:br>
            <a:r>
              <a:rPr lang="en-US" sz="1800" b="1" dirty="0" smtClean="0">
                <a:solidFill>
                  <a:srgbClr val="FF0000"/>
                </a:solidFill>
                <a:latin typeface="Helvetica" charset="0"/>
              </a:rPr>
              <a:t>2. </a:t>
            </a:r>
            <a:r>
              <a:rPr lang="en-US" sz="1400" b="1" dirty="0" smtClean="0">
                <a:solidFill>
                  <a:prstClr val="black"/>
                </a:solidFill>
                <a:latin typeface="Helvetica" charset="0"/>
              </a:rPr>
              <a:t>Meet our Members</a:t>
            </a:r>
            <a:br>
              <a:rPr lang="en-US" sz="1400" b="1" dirty="0" smtClean="0">
                <a:solidFill>
                  <a:prstClr val="black"/>
                </a:solidFill>
                <a:latin typeface="Helvetica" charset="0"/>
              </a:rPr>
            </a:br>
            <a:r>
              <a:rPr lang="en-US" sz="1400" dirty="0">
                <a:solidFill>
                  <a:prstClr val="black"/>
                </a:solidFill>
                <a:latin typeface="Helvetica" charset="0"/>
              </a:rPr>
              <a:t/>
            </a:r>
            <a:br>
              <a:rPr lang="en-US" sz="1400" dirty="0">
                <a:solidFill>
                  <a:prstClr val="black"/>
                </a:solidFill>
                <a:latin typeface="Helvetica" charset="0"/>
              </a:rPr>
            </a:br>
            <a:r>
              <a:rPr lang="en-US" sz="1800" b="1" dirty="0" smtClean="0">
                <a:solidFill>
                  <a:srgbClr val="FF0000"/>
                </a:solidFill>
                <a:latin typeface="Helvetica" charset="0"/>
              </a:rPr>
              <a:t>3. </a:t>
            </a:r>
            <a:r>
              <a:rPr lang="en-US" sz="1400" b="1" dirty="0" smtClean="0">
                <a:solidFill>
                  <a:prstClr val="black"/>
                </a:solidFill>
                <a:latin typeface="Helvetica" charset="0"/>
              </a:rPr>
              <a:t>Club </a:t>
            </a:r>
            <a:r>
              <a:rPr lang="en-US" sz="1400" b="1" dirty="0" err="1" smtClean="0">
                <a:solidFill>
                  <a:prstClr val="black"/>
                </a:solidFill>
                <a:latin typeface="Helvetica" charset="0"/>
              </a:rPr>
              <a:t>Calender</a:t>
            </a:r>
            <a:r>
              <a:rPr lang="en-US" sz="1400" dirty="0">
                <a:solidFill>
                  <a:prstClr val="black"/>
                </a:solidFill>
                <a:latin typeface="Helvetica" charset="0"/>
              </a:rPr>
              <a:t/>
            </a:r>
            <a:br>
              <a:rPr lang="en-US" sz="1400" dirty="0">
                <a:solidFill>
                  <a:prstClr val="black"/>
                </a:solidFill>
                <a:latin typeface="Helvetica" charset="0"/>
              </a:rPr>
            </a:br>
            <a:r>
              <a:rPr lang="en-US" sz="1400" dirty="0">
                <a:solidFill>
                  <a:prstClr val="black"/>
                </a:solidFill>
                <a:latin typeface="Helvetica" charset="0"/>
              </a:rPr>
              <a:t/>
            </a:r>
            <a:br>
              <a:rPr lang="en-US" sz="1400" dirty="0">
                <a:solidFill>
                  <a:prstClr val="black"/>
                </a:solidFill>
                <a:latin typeface="Helvetica" charset="0"/>
              </a:rPr>
            </a:br>
            <a:r>
              <a:rPr lang="en-US" sz="1800" b="1" dirty="0" smtClean="0">
                <a:solidFill>
                  <a:srgbClr val="FF0000"/>
                </a:solidFill>
                <a:latin typeface="Helvetica" charset="0"/>
              </a:rPr>
              <a:t>4. </a:t>
            </a:r>
            <a:r>
              <a:rPr lang="en-US" sz="1400" b="1" dirty="0" smtClean="0">
                <a:solidFill>
                  <a:prstClr val="black"/>
                </a:solidFill>
                <a:latin typeface="Helvetica" charset="0"/>
              </a:rPr>
              <a:t>Area 33 Annual Conference</a:t>
            </a:r>
            <a:r>
              <a:rPr lang="en-US" sz="1400" b="1" dirty="0">
                <a:solidFill>
                  <a:prstClr val="black"/>
                </a:solidFill>
                <a:latin typeface="Helvetica" charset="0"/>
              </a:rPr>
              <a:t/>
            </a:r>
            <a:br>
              <a:rPr lang="en-US" sz="1400" b="1" dirty="0">
                <a:solidFill>
                  <a:prstClr val="black"/>
                </a:solidFill>
                <a:latin typeface="Helvetica" charset="0"/>
              </a:rPr>
            </a:br>
            <a:r>
              <a:rPr lang="en-US" sz="1400" dirty="0">
                <a:solidFill>
                  <a:prstClr val="black"/>
                </a:solidFill>
                <a:latin typeface="Helvetica" charset="0"/>
              </a:rPr>
              <a:t/>
            </a:r>
            <a:br>
              <a:rPr lang="en-US" sz="1400" dirty="0">
                <a:solidFill>
                  <a:prstClr val="black"/>
                </a:solidFill>
                <a:latin typeface="Helvetica" charset="0"/>
              </a:rPr>
            </a:br>
            <a:r>
              <a:rPr lang="en-US" sz="1800" b="1" dirty="0" smtClean="0">
                <a:solidFill>
                  <a:srgbClr val="FF0000"/>
                </a:solidFill>
                <a:latin typeface="Helvetica" charset="0"/>
              </a:rPr>
              <a:t>5. </a:t>
            </a:r>
            <a:r>
              <a:rPr lang="en-US" sz="1400" b="1" dirty="0" smtClean="0">
                <a:solidFill>
                  <a:prstClr val="black"/>
                </a:solidFill>
                <a:latin typeface="Helvetica" charset="0"/>
              </a:rPr>
              <a:t>Former Toastmasters of the Month</a:t>
            </a:r>
            <a:r>
              <a:rPr lang="en-US" sz="1400" b="1" dirty="0">
                <a:solidFill>
                  <a:prstClr val="black"/>
                </a:solidFill>
                <a:latin typeface="Helvetica" charset="0"/>
              </a:rPr>
              <a:t/>
            </a:r>
            <a:br>
              <a:rPr lang="en-US" sz="1400" b="1" dirty="0">
                <a:solidFill>
                  <a:prstClr val="black"/>
                </a:solidFill>
                <a:latin typeface="Helvetica" charset="0"/>
              </a:rPr>
            </a:br>
            <a:r>
              <a:rPr lang="en-US" sz="1400" dirty="0">
                <a:solidFill>
                  <a:prstClr val="black"/>
                </a:solidFill>
                <a:latin typeface="Helvetica" charset="0"/>
              </a:rPr>
              <a:t/>
            </a:r>
            <a:br>
              <a:rPr lang="en-US" sz="1400" dirty="0">
                <a:solidFill>
                  <a:prstClr val="black"/>
                </a:solidFill>
                <a:latin typeface="Helvetica" charset="0"/>
              </a:rPr>
            </a:br>
            <a:r>
              <a:rPr lang="en-US" sz="1800" b="1" dirty="0" smtClean="0">
                <a:solidFill>
                  <a:srgbClr val="FF0000"/>
                </a:solidFill>
                <a:latin typeface="Helvetica" charset="0"/>
              </a:rPr>
              <a:t>6. </a:t>
            </a:r>
            <a:r>
              <a:rPr lang="en-US" sz="1400" b="1" dirty="0" smtClean="0">
                <a:solidFill>
                  <a:prstClr val="black"/>
                </a:solidFill>
                <a:latin typeface="Helvetica" charset="0"/>
              </a:rPr>
              <a:t>Testimonials</a:t>
            </a:r>
            <a:r>
              <a:rPr lang="en-US" sz="1400" dirty="0">
                <a:solidFill>
                  <a:prstClr val="black"/>
                </a:solidFill>
                <a:latin typeface="Helvetica" charset="0"/>
              </a:rPr>
              <a:t/>
            </a:r>
            <a:br>
              <a:rPr lang="en-US" sz="1400" dirty="0">
                <a:solidFill>
                  <a:prstClr val="black"/>
                </a:solidFill>
                <a:latin typeface="Helvetica" charset="0"/>
              </a:rPr>
            </a:br>
            <a:r>
              <a:rPr lang="en-US" sz="1400" dirty="0">
                <a:solidFill>
                  <a:prstClr val="black"/>
                </a:solidFill>
                <a:latin typeface="Helvetica" charset="0"/>
              </a:rPr>
              <a:t/>
            </a:r>
            <a:br>
              <a:rPr lang="en-US" sz="1400" dirty="0">
                <a:solidFill>
                  <a:prstClr val="black"/>
                </a:solidFill>
                <a:latin typeface="Helvetica" charset="0"/>
              </a:rPr>
            </a:br>
            <a:r>
              <a:rPr lang="en-US" sz="1400" dirty="0">
                <a:solidFill>
                  <a:prstClr val="black"/>
                </a:solidFill>
                <a:latin typeface="Helvetica" charset="0"/>
              </a:rPr>
              <a:t/>
            </a:r>
            <a:br>
              <a:rPr lang="en-US" sz="1400" dirty="0">
                <a:solidFill>
                  <a:prstClr val="black"/>
                </a:solidFill>
                <a:latin typeface="Helvetica" charset="0"/>
              </a:rPr>
            </a:br>
            <a:endParaRPr lang="en-US" sz="1400" dirty="0">
              <a:latin typeface="Arial" charset="0"/>
              <a:ea typeface="Arial" charset="0"/>
              <a:cs typeface="Arial" charset="0"/>
            </a:endParaRP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8211" y="377073"/>
            <a:ext cx="5708836" cy="4778292"/>
          </a:xfrm>
        </p:spPr>
      </p:pic>
      <p:sp>
        <p:nvSpPr>
          <p:cNvPr id="6" name="TextBox 5"/>
          <p:cNvSpPr txBox="1"/>
          <p:nvPr/>
        </p:nvSpPr>
        <p:spPr>
          <a:xfrm>
            <a:off x="2783780" y="1773243"/>
            <a:ext cx="288862" cy="338554"/>
          </a:xfrm>
          <a:prstGeom prst="rect">
            <a:avLst/>
          </a:prstGeom>
          <a:noFill/>
        </p:spPr>
        <p:txBody>
          <a:bodyPr wrap="none" rtlCol="0">
            <a:spAutoFit/>
          </a:bodyPr>
          <a:lstStyle/>
          <a:p>
            <a:r>
              <a:rPr lang="en-US" sz="1600" dirty="0" smtClean="0">
                <a:solidFill>
                  <a:srgbClr val="FF0000"/>
                </a:solidFill>
              </a:rPr>
              <a:t>1</a:t>
            </a:r>
            <a:endParaRPr lang="en-US" sz="1600" dirty="0">
              <a:solidFill>
                <a:srgbClr val="FF0000"/>
              </a:solidFill>
            </a:endParaRPr>
          </a:p>
        </p:txBody>
      </p:sp>
      <p:sp>
        <p:nvSpPr>
          <p:cNvPr id="7" name="TextBox 6"/>
          <p:cNvSpPr txBox="1"/>
          <p:nvPr/>
        </p:nvSpPr>
        <p:spPr>
          <a:xfrm>
            <a:off x="3939524" y="1876725"/>
            <a:ext cx="288862" cy="338554"/>
          </a:xfrm>
          <a:prstGeom prst="rect">
            <a:avLst/>
          </a:prstGeom>
          <a:noFill/>
        </p:spPr>
        <p:txBody>
          <a:bodyPr wrap="none" rtlCol="0">
            <a:spAutoFit/>
          </a:bodyPr>
          <a:lstStyle/>
          <a:p>
            <a:r>
              <a:rPr lang="en-US" sz="1600" dirty="0" smtClean="0">
                <a:solidFill>
                  <a:srgbClr val="FF0000"/>
                </a:solidFill>
              </a:rPr>
              <a:t>2</a:t>
            </a:r>
            <a:endParaRPr lang="en-US" sz="1600" dirty="0">
              <a:solidFill>
                <a:srgbClr val="FF0000"/>
              </a:solidFill>
            </a:endParaRPr>
          </a:p>
        </p:txBody>
      </p:sp>
      <p:sp>
        <p:nvSpPr>
          <p:cNvPr id="8" name="TextBox 7"/>
          <p:cNvSpPr txBox="1"/>
          <p:nvPr/>
        </p:nvSpPr>
        <p:spPr>
          <a:xfrm>
            <a:off x="2783780" y="2026052"/>
            <a:ext cx="288862" cy="338554"/>
          </a:xfrm>
          <a:prstGeom prst="rect">
            <a:avLst/>
          </a:prstGeom>
          <a:noFill/>
        </p:spPr>
        <p:txBody>
          <a:bodyPr wrap="none" rtlCol="0">
            <a:spAutoFit/>
          </a:bodyPr>
          <a:lstStyle/>
          <a:p>
            <a:r>
              <a:rPr lang="en-US" sz="1600" dirty="0">
                <a:solidFill>
                  <a:srgbClr val="FF0000"/>
                </a:solidFill>
              </a:rPr>
              <a:t>3</a:t>
            </a:r>
          </a:p>
        </p:txBody>
      </p:sp>
      <p:sp>
        <p:nvSpPr>
          <p:cNvPr id="10" name="TextBox 9"/>
          <p:cNvSpPr txBox="1"/>
          <p:nvPr/>
        </p:nvSpPr>
        <p:spPr>
          <a:xfrm>
            <a:off x="2796854" y="2519531"/>
            <a:ext cx="288862" cy="338554"/>
          </a:xfrm>
          <a:prstGeom prst="rect">
            <a:avLst/>
          </a:prstGeom>
          <a:noFill/>
        </p:spPr>
        <p:txBody>
          <a:bodyPr wrap="none" rtlCol="0">
            <a:spAutoFit/>
          </a:bodyPr>
          <a:lstStyle/>
          <a:p>
            <a:r>
              <a:rPr lang="en-US" sz="1600" dirty="0" smtClean="0">
                <a:solidFill>
                  <a:srgbClr val="FF0000"/>
                </a:solidFill>
              </a:rPr>
              <a:t>4</a:t>
            </a:r>
            <a:endParaRPr lang="en-US" sz="1600" dirty="0">
              <a:solidFill>
                <a:srgbClr val="FF0000"/>
              </a:solidFill>
            </a:endParaRPr>
          </a:p>
        </p:txBody>
      </p:sp>
      <p:sp>
        <p:nvSpPr>
          <p:cNvPr id="11" name="TextBox 10"/>
          <p:cNvSpPr txBox="1"/>
          <p:nvPr/>
        </p:nvSpPr>
        <p:spPr>
          <a:xfrm>
            <a:off x="2783780" y="3651994"/>
            <a:ext cx="288862" cy="338554"/>
          </a:xfrm>
          <a:prstGeom prst="rect">
            <a:avLst/>
          </a:prstGeom>
          <a:noFill/>
        </p:spPr>
        <p:txBody>
          <a:bodyPr wrap="none" rtlCol="0">
            <a:spAutoFit/>
          </a:bodyPr>
          <a:lstStyle/>
          <a:p>
            <a:r>
              <a:rPr lang="en-US" sz="1600" dirty="0" smtClean="0">
                <a:solidFill>
                  <a:srgbClr val="FF0000"/>
                </a:solidFill>
              </a:rPr>
              <a:t>6</a:t>
            </a:r>
            <a:endParaRPr lang="en-US" sz="1600" dirty="0">
              <a:solidFill>
                <a:srgbClr val="FF0000"/>
              </a:solidFill>
            </a:endParaRPr>
          </a:p>
        </p:txBody>
      </p:sp>
      <p:sp>
        <p:nvSpPr>
          <p:cNvPr id="12" name="TextBox 11"/>
          <p:cNvSpPr txBox="1"/>
          <p:nvPr/>
        </p:nvSpPr>
        <p:spPr>
          <a:xfrm>
            <a:off x="2796854" y="2890438"/>
            <a:ext cx="288862" cy="338554"/>
          </a:xfrm>
          <a:prstGeom prst="rect">
            <a:avLst/>
          </a:prstGeom>
          <a:noFill/>
        </p:spPr>
        <p:txBody>
          <a:bodyPr wrap="none" rtlCol="0">
            <a:spAutoFit/>
          </a:bodyPr>
          <a:lstStyle/>
          <a:p>
            <a:r>
              <a:rPr lang="en-US" sz="1600" dirty="0" smtClean="0">
                <a:solidFill>
                  <a:srgbClr val="FF0000"/>
                </a:solidFill>
              </a:rPr>
              <a:t>5</a:t>
            </a:r>
            <a:endParaRPr lang="en-US" sz="1600" dirty="0">
              <a:solidFill>
                <a:srgbClr val="FF0000"/>
              </a:solidFill>
            </a:endParaRPr>
          </a:p>
        </p:txBody>
      </p:sp>
    </p:spTree>
    <p:extLst>
      <p:ext uri="{BB962C8B-B14F-4D97-AF65-F5344CB8AC3E}">
        <p14:creationId xmlns:p14="http://schemas.microsoft.com/office/powerpoint/2010/main" val="1145198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2" y="195209"/>
            <a:ext cx="3044481" cy="6460772"/>
          </a:xfrm>
        </p:spPr>
        <p:txBody>
          <a:bodyPr anchor="t">
            <a:noAutofit/>
          </a:bodyPr>
          <a:lstStyle/>
          <a:p>
            <a:r>
              <a:rPr lang="en-US" sz="1200" dirty="0" smtClean="0"/>
              <a:t>.</a:t>
            </a:r>
            <a:r>
              <a:rPr lang="en-US" sz="1200" dirty="0"/>
              <a:t/>
            </a:r>
            <a:br>
              <a:rPr lang="en-US" sz="1200" dirty="0"/>
            </a:br>
            <a:r>
              <a:rPr lang="en-US" sz="1200" b="1" dirty="0">
                <a:latin typeface="Arial" charset="0"/>
                <a:ea typeface="Arial" charset="0"/>
                <a:cs typeface="Arial" charset="0"/>
              </a:rPr>
              <a:t/>
            </a:r>
            <a:br>
              <a:rPr lang="en-US" sz="1200" b="1" dirty="0">
                <a:latin typeface="Arial" charset="0"/>
                <a:ea typeface="Arial" charset="0"/>
                <a:cs typeface="Arial" charset="0"/>
              </a:rPr>
            </a:br>
            <a:r>
              <a:rPr lang="en-US" sz="1200" b="1" dirty="0" smtClean="0">
                <a:latin typeface="Arial" charset="0"/>
                <a:ea typeface="Arial" charset="0"/>
                <a:cs typeface="Arial" charset="0"/>
              </a:rPr>
              <a:t/>
            </a:r>
            <a:br>
              <a:rPr lang="en-US" sz="1200" b="1" dirty="0" smtClean="0">
                <a:latin typeface="Arial" charset="0"/>
                <a:ea typeface="Arial" charset="0"/>
                <a:cs typeface="Arial" charset="0"/>
              </a:rPr>
            </a:br>
            <a:r>
              <a:rPr lang="en-US" sz="1200" b="1" dirty="0" smtClean="0">
                <a:latin typeface="Arial" charset="0"/>
                <a:ea typeface="Arial" charset="0"/>
                <a:cs typeface="Arial" charset="0"/>
              </a:rPr>
              <a:t/>
            </a:r>
            <a:br>
              <a:rPr lang="en-US" sz="1200" b="1" dirty="0" smtClean="0">
                <a:latin typeface="Arial" charset="0"/>
                <a:ea typeface="Arial" charset="0"/>
                <a:cs typeface="Arial" charset="0"/>
              </a:rPr>
            </a:br>
            <a:r>
              <a:rPr lang="en-US" sz="1200" b="1" dirty="0">
                <a:latin typeface="Arial" charset="0"/>
                <a:ea typeface="Arial" charset="0"/>
                <a:cs typeface="Arial" charset="0"/>
              </a:rPr>
              <a:t/>
            </a:r>
            <a:br>
              <a:rPr lang="en-US" sz="1200" b="1" dirty="0">
                <a:latin typeface="Arial" charset="0"/>
                <a:ea typeface="Arial" charset="0"/>
                <a:cs typeface="Arial" charset="0"/>
              </a:rPr>
            </a:br>
            <a:r>
              <a:rPr lang="en-US" sz="1200" b="1" dirty="0" smtClean="0">
                <a:latin typeface="Arial" charset="0"/>
                <a:ea typeface="Arial" charset="0"/>
                <a:cs typeface="Arial" charset="0"/>
              </a:rPr>
              <a:t/>
            </a:r>
            <a:br>
              <a:rPr lang="en-US" sz="1200" b="1" dirty="0" smtClean="0">
                <a:latin typeface="Arial" charset="0"/>
                <a:ea typeface="Arial" charset="0"/>
                <a:cs typeface="Arial" charset="0"/>
              </a:rPr>
            </a:br>
            <a:r>
              <a:rPr lang="en-US" sz="1200" b="1" dirty="0">
                <a:latin typeface="Arial" charset="0"/>
                <a:ea typeface="Arial" charset="0"/>
                <a:cs typeface="Arial" charset="0"/>
              </a:rPr>
              <a:t/>
            </a:r>
            <a:br>
              <a:rPr lang="en-US" sz="1200" b="1" dirty="0">
                <a:latin typeface="Arial" charset="0"/>
                <a:ea typeface="Arial" charset="0"/>
                <a:cs typeface="Arial" charset="0"/>
              </a:rPr>
            </a:br>
            <a:r>
              <a:rPr lang="en-US" sz="1200" b="1" dirty="0" smtClean="0">
                <a:latin typeface="Arial" charset="0"/>
                <a:ea typeface="Arial" charset="0"/>
                <a:cs typeface="Arial" charset="0"/>
              </a:rPr>
              <a:t/>
            </a:r>
            <a:br>
              <a:rPr lang="en-US" sz="1200" b="1" dirty="0" smtClean="0">
                <a:latin typeface="Arial" charset="0"/>
                <a:ea typeface="Arial" charset="0"/>
                <a:cs typeface="Arial" charset="0"/>
              </a:rPr>
            </a:br>
            <a:r>
              <a:rPr lang="en-US" sz="1200" b="1" dirty="0">
                <a:latin typeface="Arial" charset="0"/>
                <a:ea typeface="Arial" charset="0"/>
                <a:cs typeface="Arial" charset="0"/>
              </a:rPr>
              <a:t/>
            </a:r>
            <a:br>
              <a:rPr lang="en-US" sz="1200" b="1" dirty="0">
                <a:latin typeface="Arial" charset="0"/>
                <a:ea typeface="Arial" charset="0"/>
                <a:cs typeface="Arial" charset="0"/>
              </a:rPr>
            </a:br>
            <a:r>
              <a:rPr lang="en-US" sz="1200" b="1" dirty="0" smtClean="0">
                <a:latin typeface="Arial" charset="0"/>
                <a:ea typeface="Arial" charset="0"/>
                <a:cs typeface="Arial" charset="0"/>
              </a:rPr>
              <a:t/>
            </a:r>
            <a:br>
              <a:rPr lang="en-US" sz="1200" b="1" dirty="0" smtClean="0">
                <a:latin typeface="Arial" charset="0"/>
                <a:ea typeface="Arial" charset="0"/>
                <a:cs typeface="Arial" charset="0"/>
              </a:rPr>
            </a:br>
            <a:r>
              <a:rPr lang="en-US" sz="1200" b="1" dirty="0">
                <a:latin typeface="Arial" charset="0"/>
                <a:ea typeface="Arial" charset="0"/>
                <a:cs typeface="Arial" charset="0"/>
              </a:rPr>
              <a:t/>
            </a:r>
            <a:br>
              <a:rPr lang="en-US" sz="1200" b="1" dirty="0">
                <a:latin typeface="Arial" charset="0"/>
                <a:ea typeface="Arial" charset="0"/>
                <a:cs typeface="Arial" charset="0"/>
              </a:rPr>
            </a:br>
            <a:r>
              <a:rPr lang="en-US" sz="1200" b="1" dirty="0" smtClean="0">
                <a:latin typeface="Arial" charset="0"/>
                <a:ea typeface="Arial" charset="0"/>
                <a:cs typeface="Arial" charset="0"/>
              </a:rPr>
              <a:t/>
            </a:r>
            <a:br>
              <a:rPr lang="en-US" sz="1200" b="1" dirty="0" smtClean="0">
                <a:latin typeface="Arial" charset="0"/>
                <a:ea typeface="Arial" charset="0"/>
                <a:cs typeface="Arial" charset="0"/>
              </a:rPr>
            </a:br>
            <a:r>
              <a:rPr lang="en-US" sz="1200" b="1" dirty="0">
                <a:latin typeface="Arial" charset="0"/>
                <a:ea typeface="Arial" charset="0"/>
                <a:cs typeface="Arial" charset="0"/>
              </a:rPr>
              <a:t/>
            </a:r>
            <a:br>
              <a:rPr lang="en-US" sz="1200" b="1" dirty="0">
                <a:latin typeface="Arial" charset="0"/>
                <a:ea typeface="Arial" charset="0"/>
                <a:cs typeface="Arial" charset="0"/>
              </a:rPr>
            </a:br>
            <a:r>
              <a:rPr lang="en-US" sz="1400" b="1" dirty="0" smtClean="0">
                <a:latin typeface="Arial" charset="0"/>
                <a:ea typeface="Arial" charset="0"/>
                <a:cs typeface="Arial" charset="0"/>
              </a:rPr>
              <a:t>To Login as  a Member:</a:t>
            </a:r>
            <a:r>
              <a:rPr lang="en-US" sz="1200" b="1" dirty="0" smtClean="0">
                <a:latin typeface="Arial" charset="0"/>
                <a:ea typeface="Arial" charset="0"/>
                <a:cs typeface="Arial" charset="0"/>
              </a:rPr>
              <a:t/>
            </a:r>
            <a:br>
              <a:rPr lang="en-US" sz="1200" b="1" dirty="0" smtClean="0">
                <a:latin typeface="Arial" charset="0"/>
                <a:ea typeface="Arial" charset="0"/>
                <a:cs typeface="Arial" charset="0"/>
              </a:rPr>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400" dirty="0" smtClean="0">
                <a:latin typeface="Arial" charset="0"/>
                <a:ea typeface="Arial" charset="0"/>
                <a:cs typeface="Arial" charset="0"/>
              </a:rPr>
              <a:t>To log in for the first time</a:t>
            </a: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a:latin typeface="Arial" charset="0"/>
                <a:ea typeface="Arial" charset="0"/>
                <a:cs typeface="Arial" charset="0"/>
              </a:rPr>
              <a:t/>
            </a:r>
            <a:br>
              <a:rPr lang="en-US" sz="1400" dirty="0">
                <a:latin typeface="Arial" charset="0"/>
                <a:ea typeface="Arial" charset="0"/>
                <a:cs typeface="Arial" charset="0"/>
              </a:rPr>
            </a:br>
            <a:r>
              <a:rPr lang="en-US" sz="1400" i="1" dirty="0" smtClean="0">
                <a:latin typeface="Arial" charset="0"/>
                <a:ea typeface="Arial" charset="0"/>
                <a:cs typeface="Arial" charset="0"/>
              </a:rPr>
              <a:t>Having accessed </a:t>
            </a:r>
            <a:r>
              <a:rPr lang="en-US" sz="1400" i="1" dirty="0">
                <a:latin typeface="Arial" charset="0"/>
                <a:ea typeface="Arial" charset="0"/>
                <a:cs typeface="Arial" charset="0"/>
              </a:rPr>
              <a:t>the Home Page </a:t>
            </a:r>
            <a:br>
              <a:rPr lang="en-US" sz="1400" i="1" dirty="0">
                <a:latin typeface="Arial" charset="0"/>
                <a:ea typeface="Arial" charset="0"/>
                <a:cs typeface="Arial" charset="0"/>
              </a:rPr>
            </a:br>
            <a:r>
              <a:rPr lang="en-US" sz="1400" i="1" dirty="0" smtClean="0">
                <a:latin typeface="Arial" charset="0"/>
                <a:ea typeface="Arial" charset="0"/>
                <a:cs typeface="Arial" charset="0"/>
              </a:rPr>
              <a:t>Then </a:t>
            </a:r>
            <a:r>
              <a:rPr lang="en-US" sz="1400" i="1" dirty="0">
                <a:latin typeface="Arial" charset="0"/>
                <a:ea typeface="Arial" charset="0"/>
                <a:cs typeface="Arial" charset="0"/>
              </a:rPr>
              <a:t>move curser over the blued out bar with” “</a:t>
            </a:r>
            <a:r>
              <a:rPr lang="en-US" sz="1400" b="1" i="1" dirty="0">
                <a:latin typeface="Arial" charset="0"/>
                <a:ea typeface="Arial" charset="0"/>
                <a:cs typeface="Arial" charset="0"/>
              </a:rPr>
              <a:t>Login as a Member</a:t>
            </a:r>
            <a:r>
              <a:rPr lang="en-US" sz="1400" i="1" dirty="0">
                <a:latin typeface="Arial" charset="0"/>
                <a:ea typeface="Arial" charset="0"/>
                <a:cs typeface="Arial" charset="0"/>
              </a:rPr>
              <a:t>“ on it then follow the prompts “</a:t>
            </a:r>
            <a:r>
              <a:rPr lang="en-US" sz="1400" b="1" i="1" dirty="0">
                <a:latin typeface="Arial" charset="0"/>
                <a:ea typeface="Arial" charset="0"/>
                <a:cs typeface="Arial" charset="0"/>
              </a:rPr>
              <a:t>Enter your Email or Name</a:t>
            </a:r>
            <a:r>
              <a:rPr lang="en-US" sz="1400" dirty="0" smtClean="0">
                <a:latin typeface="Arial" charset="0"/>
                <a:ea typeface="Arial" charset="0"/>
                <a:cs typeface="Arial" charset="0"/>
              </a:rPr>
              <a:t>”.</a:t>
            </a:r>
            <a:r>
              <a:rPr lang="en-US" sz="1400" dirty="0" smtClean="0"/>
              <a:t> </a:t>
            </a:r>
            <a:r>
              <a:rPr lang="en-US" sz="1400" i="1" dirty="0">
                <a:latin typeface="Arial" charset="0"/>
                <a:ea typeface="Arial" charset="0"/>
                <a:cs typeface="Arial" charset="0"/>
              </a:rPr>
              <a:t>J</a:t>
            </a:r>
            <a:r>
              <a:rPr lang="en-US" sz="1400" i="1" dirty="0" smtClean="0">
                <a:latin typeface="Arial" charset="0"/>
                <a:ea typeface="Arial" charset="0"/>
                <a:cs typeface="Arial" charset="0"/>
              </a:rPr>
              <a:t>ust leave the password section blank and click the </a:t>
            </a:r>
            <a:r>
              <a:rPr lang="en-US" sz="1400" b="1" i="1" dirty="0" smtClean="0">
                <a:latin typeface="Arial" charset="0"/>
                <a:ea typeface="Arial" charset="0"/>
                <a:cs typeface="Arial" charset="0"/>
              </a:rPr>
              <a:t>"</a:t>
            </a:r>
            <a:r>
              <a:rPr lang="en-US" sz="1400" b="1" i="1" dirty="0" err="1" smtClean="0">
                <a:latin typeface="Arial" charset="0"/>
                <a:ea typeface="Arial" charset="0"/>
                <a:cs typeface="Arial" charset="0"/>
              </a:rPr>
              <a:t>Authorise</a:t>
            </a:r>
            <a:r>
              <a:rPr lang="en-US" sz="1400" b="1" i="1" dirty="0" smtClean="0">
                <a:latin typeface="Arial" charset="0"/>
                <a:ea typeface="Arial" charset="0"/>
                <a:cs typeface="Arial" charset="0"/>
              </a:rPr>
              <a:t> / Login" </a:t>
            </a:r>
            <a:r>
              <a:rPr lang="en-US" sz="1400" i="1" dirty="0" smtClean="0">
                <a:latin typeface="Arial" charset="0"/>
                <a:ea typeface="Arial" charset="0"/>
                <a:cs typeface="Arial" charset="0"/>
              </a:rPr>
              <a:t>button. You will be sent a login link via e-mail.  Click that link, then you will be prompted to set up a custom password.  This is a password that you create, it has not been assigned. From then on it is just a matter of entering your email address or your name and </a:t>
            </a:r>
            <a:r>
              <a:rPr lang="en-US" sz="1400" i="1" dirty="0" err="1" smtClean="0">
                <a:latin typeface="Arial" charset="0"/>
                <a:ea typeface="Arial" charset="0"/>
                <a:cs typeface="Arial" charset="0"/>
              </a:rPr>
              <a:t>passwood</a:t>
            </a:r>
            <a:r>
              <a:rPr lang="en-US" sz="1400" i="1" dirty="0" smtClean="0">
                <a:latin typeface="Arial" charset="0"/>
                <a:ea typeface="Arial" charset="0"/>
                <a:cs typeface="Arial" charset="0"/>
              </a:rPr>
              <a:t>.</a:t>
            </a:r>
            <a:br>
              <a:rPr lang="en-US" sz="1400" i="1" dirty="0" smtClean="0">
                <a:latin typeface="Arial" charset="0"/>
                <a:ea typeface="Arial" charset="0"/>
                <a:cs typeface="Arial" charset="0"/>
              </a:rPr>
            </a:br>
            <a:r>
              <a:rPr lang="en-US" sz="1100" i="1" dirty="0" smtClean="0">
                <a:latin typeface="Arial" charset="0"/>
                <a:ea typeface="Arial" charset="0"/>
                <a:cs typeface="Arial" charset="0"/>
              </a:rPr>
              <a:t/>
            </a:r>
            <a:br>
              <a:rPr lang="en-US" sz="1100" i="1" dirty="0" smtClean="0">
                <a:latin typeface="Arial" charset="0"/>
                <a:ea typeface="Arial" charset="0"/>
                <a:cs typeface="Arial" charset="0"/>
              </a:rPr>
            </a:br>
            <a:endParaRPr lang="en-US" sz="1100" dirty="0"/>
          </a:p>
        </p:txBody>
      </p:sp>
      <p:sp>
        <p:nvSpPr>
          <p:cNvPr id="10" name="Left Arrow 9"/>
          <p:cNvSpPr/>
          <p:nvPr/>
        </p:nvSpPr>
        <p:spPr>
          <a:xfrm rot="12818932">
            <a:off x="3371574" y="3559563"/>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pic>
        <p:nvPicPr>
          <p:cNvPr id="11" name="Content Placeholder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4387" y="0"/>
            <a:ext cx="5093314" cy="4200198"/>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2846" y="3496232"/>
            <a:ext cx="2818513" cy="2776977"/>
          </a:xfrm>
          <a:prstGeom prst="rect">
            <a:avLst/>
          </a:prstGeom>
        </p:spPr>
      </p:pic>
      <p:sp>
        <p:nvSpPr>
          <p:cNvPr id="14" name="Left Arrow 13"/>
          <p:cNvSpPr/>
          <p:nvPr/>
        </p:nvSpPr>
        <p:spPr>
          <a:xfrm rot="12891092">
            <a:off x="5284564" y="4660274"/>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15" name="Left Arrow 14"/>
          <p:cNvSpPr/>
          <p:nvPr/>
        </p:nvSpPr>
        <p:spPr>
          <a:xfrm rot="10800000">
            <a:off x="5284564" y="5752461"/>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Tree>
    <p:extLst>
      <p:ext uri="{BB962C8B-B14F-4D97-AF65-F5344CB8AC3E}">
        <p14:creationId xmlns:p14="http://schemas.microsoft.com/office/powerpoint/2010/main" val="9220394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899" y="2723723"/>
            <a:ext cx="4802935" cy="4070171"/>
          </a:xfrm>
          <a:prstGeom prst="rect">
            <a:avLst/>
          </a:prstGeom>
        </p:spPr>
      </p:pic>
      <p:sp>
        <p:nvSpPr>
          <p:cNvPr id="2" name="Title 1"/>
          <p:cNvSpPr>
            <a:spLocks noGrp="1"/>
          </p:cNvSpPr>
          <p:nvPr>
            <p:ph type="title"/>
          </p:nvPr>
        </p:nvSpPr>
        <p:spPr>
          <a:xfrm>
            <a:off x="391835" y="289710"/>
            <a:ext cx="3156708" cy="2218359"/>
          </a:xfrm>
        </p:spPr>
        <p:txBody>
          <a:bodyPr anchor="t">
            <a:noAutofit/>
          </a:bodyPr>
          <a:lstStyle/>
          <a:p>
            <a:r>
              <a:rPr lang="en-US" sz="1200" dirty="0" smtClean="0"/>
              <a:t>.</a:t>
            </a:r>
            <a:r>
              <a:rPr lang="en-US" sz="1400" b="1" dirty="0" smtClean="0">
                <a:latin typeface="Arial" charset="0"/>
                <a:ea typeface="Arial" charset="0"/>
                <a:cs typeface="Arial" charset="0"/>
              </a:rPr>
              <a:t>For Members Only:</a:t>
            </a: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 The following are a few reasons why it is it is worthwhile being actively involved with the website:</a:t>
            </a:r>
            <a:br>
              <a:rPr lang="en-US" sz="1400"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800" dirty="0" smtClean="0">
                <a:solidFill>
                  <a:srgbClr val="FF0000"/>
                </a:solidFill>
                <a:latin typeface="Arial" charset="0"/>
                <a:ea typeface="Arial" charset="0"/>
                <a:cs typeface="Arial" charset="0"/>
              </a:rPr>
              <a:t>1. </a:t>
            </a:r>
            <a:r>
              <a:rPr lang="en-US" sz="1400" dirty="0" smtClean="0">
                <a:latin typeface="Arial" charset="0"/>
                <a:ea typeface="Arial" charset="0"/>
                <a:cs typeface="Arial" charset="0"/>
              </a:rPr>
              <a:t>You </a:t>
            </a:r>
            <a:r>
              <a:rPr lang="en-US" sz="1400" dirty="0">
                <a:latin typeface="Arial" charset="0"/>
                <a:ea typeface="Arial" charset="0"/>
                <a:cs typeface="Arial" charset="0"/>
              </a:rPr>
              <a:t>can request to have a </a:t>
            </a:r>
            <a:r>
              <a:rPr lang="en-US" sz="1400" b="1" dirty="0">
                <a:latin typeface="Arial" charset="0"/>
                <a:ea typeface="Arial" charset="0"/>
                <a:cs typeface="Arial" charset="0"/>
              </a:rPr>
              <a:t>Mentor </a:t>
            </a: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 The Club has chosen not to use the </a:t>
            </a:r>
            <a:r>
              <a:rPr lang="en-US" sz="1400" b="1" dirty="0" smtClean="0">
                <a:latin typeface="Arial" charset="0"/>
                <a:ea typeface="Arial" charset="0"/>
                <a:cs typeface="Arial" charset="0"/>
              </a:rPr>
              <a:t>Meetings Agenda </a:t>
            </a:r>
            <a:r>
              <a:rPr lang="en-US" sz="1400" dirty="0" smtClean="0">
                <a:latin typeface="Arial" charset="0"/>
                <a:ea typeface="Arial" charset="0"/>
                <a:cs typeface="Arial" charset="0"/>
              </a:rPr>
              <a:t>software at this stage</a:t>
            </a: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 </a:t>
            </a:r>
            <a:r>
              <a:rPr lang="en-US" sz="1400" dirty="0" smtClean="0"/>
              <a:t/>
            </a:r>
            <a:br>
              <a:rPr lang="en-US" sz="1400" dirty="0" smtClean="0"/>
            </a:br>
            <a:endParaRPr lang="en-US" sz="1400" dirty="0"/>
          </a:p>
        </p:txBody>
      </p:sp>
      <p:sp>
        <p:nvSpPr>
          <p:cNvPr id="14" name="Left Arrow 13"/>
          <p:cNvSpPr/>
          <p:nvPr/>
        </p:nvSpPr>
        <p:spPr>
          <a:xfrm rot="12891092">
            <a:off x="5284564" y="4660274"/>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15" name="Left Arrow 14"/>
          <p:cNvSpPr/>
          <p:nvPr/>
        </p:nvSpPr>
        <p:spPr>
          <a:xfrm rot="10800000">
            <a:off x="5284564" y="5752461"/>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1149" y="1952372"/>
            <a:ext cx="3772608" cy="4703608"/>
          </a:xfrm>
          <a:prstGeom prst="rect">
            <a:avLst/>
          </a:prstGeom>
        </p:spPr>
      </p:pic>
      <p:sp>
        <p:nvSpPr>
          <p:cNvPr id="10" name="Left Arrow 9"/>
          <p:cNvSpPr/>
          <p:nvPr/>
        </p:nvSpPr>
        <p:spPr>
          <a:xfrm rot="10800000">
            <a:off x="4638663" y="5145752"/>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5" name="TextBox 4"/>
          <p:cNvSpPr txBox="1"/>
          <p:nvPr/>
        </p:nvSpPr>
        <p:spPr>
          <a:xfrm>
            <a:off x="5116945" y="5075011"/>
            <a:ext cx="288862" cy="338554"/>
          </a:xfrm>
          <a:prstGeom prst="rect">
            <a:avLst/>
          </a:prstGeom>
          <a:noFill/>
        </p:spPr>
        <p:txBody>
          <a:bodyPr wrap="none" rtlCol="0">
            <a:spAutoFit/>
          </a:bodyPr>
          <a:lstStyle/>
          <a:p>
            <a:r>
              <a:rPr lang="en-US" sz="1600" dirty="0" smtClean="0">
                <a:solidFill>
                  <a:srgbClr val="FF0000"/>
                </a:solidFill>
              </a:rPr>
              <a:t>1</a:t>
            </a:r>
            <a:endParaRPr lang="en-US" sz="1600" dirty="0">
              <a:solidFill>
                <a:srgbClr val="FF0000"/>
              </a:solidFill>
            </a:endParaRPr>
          </a:p>
        </p:txBody>
      </p:sp>
    </p:spTree>
    <p:extLst>
      <p:ext uri="{BB962C8B-B14F-4D97-AF65-F5344CB8AC3E}">
        <p14:creationId xmlns:p14="http://schemas.microsoft.com/office/powerpoint/2010/main" val="406193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2" y="130967"/>
            <a:ext cx="3175921" cy="2011680"/>
          </a:xfrm>
        </p:spPr>
        <p:txBody>
          <a:bodyPr anchor="t">
            <a:noAutofit/>
          </a:bodyPr>
          <a:lstStyle/>
          <a:p>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600" b="1" dirty="0" smtClean="0">
                <a:solidFill>
                  <a:srgbClr val="FF0000"/>
                </a:solidFill>
                <a:latin typeface="Arial" charset="0"/>
                <a:ea typeface="Arial" charset="0"/>
                <a:cs typeface="Arial" charset="0"/>
              </a:rPr>
              <a:t>2. </a:t>
            </a:r>
            <a:r>
              <a:rPr lang="en-US" sz="1400" b="1" dirty="0" smtClean="0">
                <a:latin typeface="Arial" charset="0"/>
                <a:ea typeface="Arial" charset="0"/>
                <a:cs typeface="Arial" charset="0"/>
              </a:rPr>
              <a:t>Club Email Addresses</a:t>
            </a:r>
            <a:r>
              <a:rPr lang="en-US" sz="1400" dirty="0" smtClean="0">
                <a:latin typeface="Arial" charset="0"/>
                <a:ea typeface="Arial" charset="0"/>
                <a:cs typeface="Arial" charset="0"/>
              </a:rPr>
              <a:t>.</a:t>
            </a:r>
            <a:br>
              <a:rPr lang="en-US" sz="1400" dirty="0" smtClean="0">
                <a:latin typeface="Arial" charset="0"/>
                <a:ea typeface="Arial" charset="0"/>
                <a:cs typeface="Arial" charset="0"/>
              </a:rPr>
            </a:br>
            <a:r>
              <a:rPr lang="en-US" sz="1400" dirty="0" smtClean="0">
                <a:latin typeface="Arial" charset="0"/>
                <a:ea typeface="Arial" charset="0"/>
                <a:cs typeface="Arial" charset="0"/>
              </a:rPr>
              <a:t> </a:t>
            </a:r>
            <a:br>
              <a:rPr lang="en-US" sz="1400" dirty="0" smtClean="0">
                <a:latin typeface="Arial" charset="0"/>
                <a:ea typeface="Arial" charset="0"/>
                <a:cs typeface="Arial" charset="0"/>
              </a:rPr>
            </a:br>
            <a:r>
              <a:rPr lang="en-US" sz="1400" dirty="0" smtClean="0">
                <a:latin typeface="Arial" charset="0"/>
                <a:ea typeface="Arial" charset="0"/>
                <a:cs typeface="Arial" charset="0"/>
              </a:rPr>
              <a:t>Allows </a:t>
            </a:r>
            <a:r>
              <a:rPr lang="en-US" sz="1400" dirty="0">
                <a:latin typeface="Arial" charset="0"/>
                <a:ea typeface="Arial" charset="0"/>
                <a:cs typeface="Arial" charset="0"/>
              </a:rPr>
              <a:t>to contact other club </a:t>
            </a:r>
            <a:r>
              <a:rPr lang="en-US" sz="1400" dirty="0" smtClean="0">
                <a:latin typeface="Arial" charset="0"/>
                <a:ea typeface="Arial" charset="0"/>
                <a:cs typeface="Arial" charset="0"/>
              </a:rPr>
              <a:t>members. </a:t>
            </a:r>
            <a:r>
              <a:rPr lang="en-US" sz="1400" dirty="0">
                <a:latin typeface="Arial" charset="0"/>
                <a:ea typeface="Arial" charset="0"/>
                <a:cs typeface="Arial" charset="0"/>
              </a:rPr>
              <a:t>These are </a:t>
            </a:r>
            <a:r>
              <a:rPr lang="en-US" sz="1400" b="1" dirty="0">
                <a:latin typeface="Arial" charset="0"/>
                <a:ea typeface="Arial" charset="0"/>
                <a:cs typeface="Arial" charset="0"/>
              </a:rPr>
              <a:t>publicly accessible</a:t>
            </a:r>
            <a:r>
              <a:rPr lang="en-US" sz="1400" dirty="0">
                <a:latin typeface="Arial" charset="0"/>
                <a:ea typeface="Arial" charset="0"/>
                <a:cs typeface="Arial" charset="0"/>
              </a:rPr>
              <a:t>. Anyone can send email to these email addresses, but each one can be disabled by the respective officer in their member profile.</a:t>
            </a:r>
            <a:r>
              <a:rPr lang="en-US" sz="1400" dirty="0" smtClean="0">
                <a:latin typeface="Arial" charset="0"/>
                <a:ea typeface="Arial" charset="0"/>
                <a:cs typeface="Arial" charset="0"/>
              </a:rPr>
              <a:t/>
            </a:r>
            <a:br>
              <a:rPr lang="en-US" sz="1400" dirty="0" smtClean="0">
                <a:latin typeface="Arial" charset="0"/>
                <a:ea typeface="Arial" charset="0"/>
                <a:cs typeface="Arial" charset="0"/>
              </a:rPr>
            </a:b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899" y="1871332"/>
            <a:ext cx="3714101" cy="463066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224" y="2142647"/>
            <a:ext cx="5111760" cy="4359348"/>
          </a:xfrm>
          <a:prstGeom prst="rect">
            <a:avLst/>
          </a:prstGeom>
        </p:spPr>
      </p:pic>
      <p:sp>
        <p:nvSpPr>
          <p:cNvPr id="10" name="Left Arrow 9"/>
          <p:cNvSpPr/>
          <p:nvPr/>
        </p:nvSpPr>
        <p:spPr>
          <a:xfrm rot="10800000">
            <a:off x="4587977" y="5141054"/>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6" name="TextBox 5"/>
          <p:cNvSpPr txBox="1"/>
          <p:nvPr/>
        </p:nvSpPr>
        <p:spPr>
          <a:xfrm>
            <a:off x="5232174" y="5070313"/>
            <a:ext cx="342156" cy="338554"/>
          </a:xfrm>
          <a:prstGeom prst="rect">
            <a:avLst/>
          </a:prstGeom>
          <a:noFill/>
        </p:spPr>
        <p:txBody>
          <a:bodyPr wrap="square" rtlCol="0">
            <a:spAutoFit/>
          </a:bodyPr>
          <a:lstStyle/>
          <a:p>
            <a:r>
              <a:rPr lang="en-US" sz="1600" dirty="0">
                <a:solidFill>
                  <a:srgbClr val="FF0000"/>
                </a:solidFill>
              </a:rPr>
              <a:t>2</a:t>
            </a:r>
          </a:p>
        </p:txBody>
      </p:sp>
    </p:spTree>
    <p:extLst>
      <p:ext uri="{BB962C8B-B14F-4D97-AF65-F5344CB8AC3E}">
        <p14:creationId xmlns:p14="http://schemas.microsoft.com/office/powerpoint/2010/main" val="1780114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651" y="478173"/>
            <a:ext cx="3290052" cy="1241570"/>
          </a:xfrm>
        </p:spPr>
        <p:txBody>
          <a:bodyPr anchor="t">
            <a:noAutofit/>
          </a:bodyPr>
          <a:lstStyle/>
          <a:p>
            <a:r>
              <a:rPr lang="en-US" sz="1600" b="1" dirty="0" smtClean="0">
                <a:solidFill>
                  <a:srgbClr val="FF0000"/>
                </a:solidFill>
                <a:latin typeface="Arial" charset="0"/>
                <a:ea typeface="Arial" charset="0"/>
                <a:cs typeface="Arial" charset="0"/>
              </a:rPr>
              <a:t>3. </a:t>
            </a:r>
            <a:r>
              <a:rPr lang="en-US" sz="1400" dirty="0" smtClean="0">
                <a:latin typeface="Arial" charset="0"/>
                <a:ea typeface="Arial" charset="0"/>
                <a:cs typeface="Arial" charset="0"/>
              </a:rPr>
              <a:t>You </a:t>
            </a:r>
            <a:r>
              <a:rPr lang="en-US" sz="1400" dirty="0">
                <a:latin typeface="Arial" charset="0"/>
                <a:ea typeface="Arial" charset="0"/>
                <a:cs typeface="Arial" charset="0"/>
              </a:rPr>
              <a:t>can </a:t>
            </a:r>
            <a:r>
              <a:rPr lang="en-US" sz="1400" b="1" dirty="0" smtClean="0">
                <a:latin typeface="Arial" charset="0"/>
                <a:ea typeface="Arial" charset="0"/>
                <a:cs typeface="Arial" charset="0"/>
              </a:rPr>
              <a:t>Edit </a:t>
            </a:r>
            <a:r>
              <a:rPr lang="en-US" sz="1400" b="1" dirty="0">
                <a:latin typeface="Arial" charset="0"/>
                <a:ea typeface="Arial" charset="0"/>
                <a:cs typeface="Arial" charset="0"/>
              </a:rPr>
              <a:t>your </a:t>
            </a:r>
            <a:r>
              <a:rPr lang="en-US" sz="1400" b="1" dirty="0" smtClean="0">
                <a:latin typeface="Arial" charset="0"/>
                <a:ea typeface="Arial" charset="0"/>
                <a:cs typeface="Arial" charset="0"/>
              </a:rPr>
              <a:t>Member Profile</a:t>
            </a:r>
            <a:br>
              <a:rPr lang="en-US" sz="1400" b="1" dirty="0" smtClean="0">
                <a:latin typeface="Arial" charset="0"/>
                <a:ea typeface="Arial" charset="0"/>
                <a:cs typeface="Arial" charset="0"/>
              </a:rPr>
            </a:br>
            <a:r>
              <a:rPr lang="en-US" sz="1400" dirty="0"/>
              <a:t> </a:t>
            </a:r>
            <a:r>
              <a:rPr lang="en-US" sz="1400" dirty="0" smtClean="0"/>
              <a:t/>
            </a:r>
            <a:br>
              <a:rPr lang="en-US" sz="1400" dirty="0" smtClean="0"/>
            </a:br>
            <a:r>
              <a:rPr lang="en-US" sz="1400" dirty="0">
                <a:latin typeface="Arial" charset="0"/>
                <a:ea typeface="Arial" charset="0"/>
                <a:cs typeface="Arial" charset="0"/>
              </a:rPr>
              <a:t>A</a:t>
            </a:r>
            <a:r>
              <a:rPr lang="en-US" sz="1400" dirty="0" smtClean="0">
                <a:latin typeface="Arial" charset="0"/>
                <a:ea typeface="Arial" charset="0"/>
                <a:cs typeface="Arial" charset="0"/>
              </a:rPr>
              <a:t>ll </a:t>
            </a:r>
            <a:r>
              <a:rPr lang="en-US" sz="1400" dirty="0">
                <a:latin typeface="Arial" charset="0"/>
                <a:ea typeface="Arial" charset="0"/>
                <a:cs typeface="Arial" charset="0"/>
              </a:rPr>
              <a:t>four tabs </a:t>
            </a:r>
            <a:r>
              <a:rPr lang="en-US" sz="1400" dirty="0" smtClean="0">
                <a:latin typeface="Arial" charset="0"/>
                <a:ea typeface="Arial" charset="0"/>
                <a:cs typeface="Arial" charset="0"/>
              </a:rPr>
              <a:t>can be edited however only one tab is </a:t>
            </a:r>
            <a:r>
              <a:rPr lang="en-US" sz="1400" dirty="0">
                <a:latin typeface="Arial" charset="0"/>
                <a:ea typeface="Arial" charset="0"/>
                <a:cs typeface="Arial" charset="0"/>
              </a:rPr>
              <a:t>shown here </a:t>
            </a:r>
            <a:r>
              <a:rPr lang="en-US" sz="1400" b="1" dirty="0" smtClean="0">
                <a:latin typeface="Arial" charset="0"/>
                <a:ea typeface="Arial" charset="0"/>
                <a:cs typeface="Arial" charset="0"/>
              </a:rPr>
              <a:t>Basic Information. </a:t>
            </a:r>
            <a:r>
              <a:rPr lang="en-US" sz="1400" dirty="0" smtClean="0">
                <a:latin typeface="Arial" charset="0"/>
                <a:ea typeface="Arial" charset="0"/>
                <a:cs typeface="Arial" charset="0"/>
              </a:rPr>
              <a:t>The next slide shows the forth tab.</a:t>
            </a:r>
            <a:r>
              <a:rPr lang="en-US" sz="1400" b="1" dirty="0" smtClean="0">
                <a:latin typeface="Arial" charset="0"/>
                <a:ea typeface="Arial" charset="0"/>
                <a:cs typeface="Arial" charset="0"/>
              </a:rPr>
              <a:t/>
            </a:r>
            <a:br>
              <a:rPr lang="en-US" sz="1400" b="1" dirty="0" smtClean="0">
                <a:latin typeface="Arial" charset="0"/>
                <a:ea typeface="Arial" charset="0"/>
                <a:cs typeface="Arial" charset="0"/>
              </a:rPr>
            </a:br>
            <a:r>
              <a:rPr lang="en-US" sz="1400" dirty="0" smtClean="0">
                <a:latin typeface="Arial" charset="0"/>
                <a:ea typeface="Arial" charset="0"/>
                <a:cs typeface="Arial" charset="0"/>
              </a:rPr>
              <a:t>  </a:t>
            </a:r>
            <a:br>
              <a:rPr lang="en-US" sz="1400" dirty="0" smtClean="0">
                <a:latin typeface="Arial" charset="0"/>
                <a:ea typeface="Arial" charset="0"/>
                <a:cs typeface="Arial" charset="0"/>
              </a:rPr>
            </a:b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7057" y="1796950"/>
            <a:ext cx="3709689" cy="471384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315" y="1864062"/>
            <a:ext cx="4941597" cy="4713841"/>
          </a:xfrm>
          <a:prstGeom prst="rect">
            <a:avLst/>
          </a:prstGeom>
        </p:spPr>
      </p:pic>
      <p:sp>
        <p:nvSpPr>
          <p:cNvPr id="10" name="Left Arrow 9"/>
          <p:cNvSpPr/>
          <p:nvPr/>
        </p:nvSpPr>
        <p:spPr>
          <a:xfrm rot="10800000">
            <a:off x="4732203" y="5209353"/>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6" name="TextBox 5"/>
          <p:cNvSpPr txBox="1"/>
          <p:nvPr/>
        </p:nvSpPr>
        <p:spPr>
          <a:xfrm>
            <a:off x="5212143" y="5138612"/>
            <a:ext cx="288862" cy="338554"/>
          </a:xfrm>
          <a:prstGeom prst="rect">
            <a:avLst/>
          </a:prstGeom>
          <a:noFill/>
        </p:spPr>
        <p:txBody>
          <a:bodyPr wrap="none" rtlCol="0">
            <a:spAutoFit/>
          </a:bodyPr>
          <a:lstStyle/>
          <a:p>
            <a:r>
              <a:rPr lang="en-US" sz="1600" dirty="0">
                <a:solidFill>
                  <a:srgbClr val="FF0000"/>
                </a:solidFill>
              </a:rPr>
              <a:t>3</a:t>
            </a:r>
          </a:p>
        </p:txBody>
      </p:sp>
    </p:spTree>
    <p:extLst>
      <p:ext uri="{BB962C8B-B14F-4D97-AF65-F5344CB8AC3E}">
        <p14:creationId xmlns:p14="http://schemas.microsoft.com/office/powerpoint/2010/main" val="39239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2" y="195209"/>
            <a:ext cx="3044481" cy="1318347"/>
          </a:xfrm>
        </p:spPr>
        <p:txBody>
          <a:bodyPr anchor="t">
            <a:noAutofit/>
          </a:bodyPr>
          <a:lstStyle/>
          <a:p>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400" dirty="0" smtClean="0">
                <a:latin typeface="Arial" charset="0"/>
                <a:ea typeface="Arial" charset="0"/>
                <a:cs typeface="Arial" charset="0"/>
              </a:rPr>
              <a:t> </a:t>
            </a:r>
            <a:r>
              <a:rPr lang="en-US" sz="1600" b="1" dirty="0" smtClean="0">
                <a:solidFill>
                  <a:srgbClr val="FF0000"/>
                </a:solidFill>
                <a:latin typeface="Arial" charset="0"/>
                <a:ea typeface="Arial" charset="0"/>
                <a:cs typeface="Arial" charset="0"/>
              </a:rPr>
              <a:t>3. </a:t>
            </a:r>
            <a:r>
              <a:rPr lang="en-US" sz="1400" dirty="0" smtClean="0">
                <a:latin typeface="Arial" charset="0"/>
                <a:ea typeface="Arial" charset="0"/>
                <a:cs typeface="Arial" charset="0"/>
              </a:rPr>
              <a:t>(Tab) </a:t>
            </a:r>
            <a:r>
              <a:rPr lang="en-US" sz="1400" b="1" dirty="0" smtClean="0">
                <a:latin typeface="Arial" charset="0"/>
                <a:ea typeface="Arial" charset="0"/>
                <a:cs typeface="Arial" charset="0"/>
              </a:rPr>
              <a:t>Member Bio/Photo</a:t>
            </a:r>
            <a:r>
              <a:rPr lang="en-US" sz="1400" dirty="0"/>
              <a:t> </a:t>
            </a: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  </a:t>
            </a:r>
            <a:br>
              <a:rPr lang="en-US" sz="1400" dirty="0" smtClean="0">
                <a:latin typeface="Arial" charset="0"/>
                <a:ea typeface="Arial" charset="0"/>
                <a:cs typeface="Arial" charset="0"/>
              </a:rPr>
            </a:b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078" y="1723763"/>
            <a:ext cx="3709689" cy="471384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673" y="1866376"/>
            <a:ext cx="4863475" cy="4807654"/>
          </a:xfrm>
          <a:prstGeom prst="rect">
            <a:avLst/>
          </a:prstGeom>
        </p:spPr>
      </p:pic>
      <p:sp>
        <p:nvSpPr>
          <p:cNvPr id="10" name="Left Arrow 9"/>
          <p:cNvSpPr/>
          <p:nvPr/>
        </p:nvSpPr>
        <p:spPr>
          <a:xfrm rot="10800000">
            <a:off x="4604198" y="5120064"/>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6" name="TextBox 5"/>
          <p:cNvSpPr txBox="1"/>
          <p:nvPr/>
        </p:nvSpPr>
        <p:spPr>
          <a:xfrm>
            <a:off x="5174346" y="5049323"/>
            <a:ext cx="288862" cy="338554"/>
          </a:xfrm>
          <a:prstGeom prst="rect">
            <a:avLst/>
          </a:prstGeom>
          <a:noFill/>
        </p:spPr>
        <p:txBody>
          <a:bodyPr wrap="none" rtlCol="0">
            <a:spAutoFit/>
          </a:bodyPr>
          <a:lstStyle/>
          <a:p>
            <a:r>
              <a:rPr lang="en-US" sz="1600" dirty="0">
                <a:solidFill>
                  <a:srgbClr val="FF0000"/>
                </a:solidFill>
              </a:rPr>
              <a:t>3</a:t>
            </a:r>
          </a:p>
        </p:txBody>
      </p:sp>
    </p:spTree>
    <p:extLst>
      <p:ext uri="{BB962C8B-B14F-4D97-AF65-F5344CB8AC3E}">
        <p14:creationId xmlns:p14="http://schemas.microsoft.com/office/powerpoint/2010/main" val="17614990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2" y="195209"/>
            <a:ext cx="3044481" cy="1318347"/>
          </a:xfrm>
        </p:spPr>
        <p:txBody>
          <a:bodyPr anchor="t">
            <a:noAutofit/>
          </a:bodyPr>
          <a:lstStyle/>
          <a:p>
            <a:r>
              <a:rPr lang="en-US" sz="1200" dirty="0"/>
              <a:t/>
            </a:r>
            <a:br>
              <a:rPr lang="en-US" sz="1200" dirty="0"/>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600" b="1" dirty="0" smtClean="0">
                <a:solidFill>
                  <a:srgbClr val="FF0000"/>
                </a:solidFill>
                <a:latin typeface="Arial" charset="0"/>
                <a:ea typeface="Arial" charset="0"/>
                <a:cs typeface="Arial" charset="0"/>
              </a:rPr>
              <a:t>4.</a:t>
            </a:r>
            <a:r>
              <a:rPr lang="en-US" sz="1600" dirty="0" smtClean="0">
                <a:solidFill>
                  <a:srgbClr val="FF0000"/>
                </a:solidFill>
                <a:latin typeface="Arial" charset="0"/>
                <a:ea typeface="Arial" charset="0"/>
                <a:cs typeface="Arial" charset="0"/>
              </a:rPr>
              <a:t> </a:t>
            </a:r>
            <a:r>
              <a:rPr lang="en-US" sz="1400" b="1" dirty="0" smtClean="0">
                <a:latin typeface="Arial" charset="0"/>
                <a:ea typeface="Arial" charset="0"/>
                <a:cs typeface="Arial" charset="0"/>
              </a:rPr>
              <a:t>Private Member Directory </a:t>
            </a:r>
            <a:br>
              <a:rPr lang="en-US" sz="1400" b="1" dirty="0" smtClean="0">
                <a:latin typeface="Arial" charset="0"/>
                <a:ea typeface="Arial" charset="0"/>
                <a:cs typeface="Arial" charset="0"/>
              </a:rPr>
            </a:br>
            <a:r>
              <a:rPr lang="en-US" sz="1400" dirty="0" smtClean="0">
                <a:latin typeface="Arial" charset="0"/>
                <a:ea typeface="Arial" charset="0"/>
                <a:cs typeface="Arial" charset="0"/>
              </a:rPr>
              <a:t>Gives a snapshot of the members in the Club </a:t>
            </a:r>
            <a:br>
              <a:rPr lang="en-US" sz="1400" dirty="0" smtClean="0">
                <a:latin typeface="Arial" charset="0"/>
                <a:ea typeface="Arial" charset="0"/>
                <a:cs typeface="Arial" charset="0"/>
              </a:rPr>
            </a:b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078" y="1723763"/>
            <a:ext cx="3709689" cy="471384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537" y="1723763"/>
            <a:ext cx="4813670" cy="4752834"/>
          </a:xfrm>
          <a:prstGeom prst="rect">
            <a:avLst/>
          </a:prstGeom>
        </p:spPr>
      </p:pic>
      <p:sp>
        <p:nvSpPr>
          <p:cNvPr id="10" name="Left Arrow 9"/>
          <p:cNvSpPr/>
          <p:nvPr/>
        </p:nvSpPr>
        <p:spPr>
          <a:xfrm rot="10800000">
            <a:off x="4749860" y="5210415"/>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6" name="TextBox 5"/>
          <p:cNvSpPr txBox="1"/>
          <p:nvPr/>
        </p:nvSpPr>
        <p:spPr>
          <a:xfrm>
            <a:off x="5199151" y="5139674"/>
            <a:ext cx="288862" cy="338554"/>
          </a:xfrm>
          <a:prstGeom prst="rect">
            <a:avLst/>
          </a:prstGeom>
          <a:noFill/>
        </p:spPr>
        <p:txBody>
          <a:bodyPr wrap="none" rtlCol="0">
            <a:spAutoFit/>
          </a:bodyPr>
          <a:lstStyle/>
          <a:p>
            <a:r>
              <a:rPr lang="en-US" sz="1600" dirty="0">
                <a:solidFill>
                  <a:srgbClr val="FF0000"/>
                </a:solidFill>
              </a:rPr>
              <a:t>4</a:t>
            </a:r>
          </a:p>
        </p:txBody>
      </p:sp>
    </p:spTree>
    <p:extLst>
      <p:ext uri="{BB962C8B-B14F-4D97-AF65-F5344CB8AC3E}">
        <p14:creationId xmlns:p14="http://schemas.microsoft.com/office/powerpoint/2010/main" val="21312142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2" y="119708"/>
            <a:ext cx="3044481" cy="3672796"/>
          </a:xfrm>
        </p:spPr>
        <p:txBody>
          <a:bodyPr anchor="t">
            <a:noAutofit/>
          </a:bodyPr>
          <a:lstStyle/>
          <a:p>
            <a:r>
              <a:rPr lang="en-US" sz="1200" dirty="0" smtClean="0"/>
              <a:t>.</a:t>
            </a:r>
            <a:r>
              <a:rPr lang="en-US" sz="1200" dirty="0"/>
              <a:t/>
            </a:r>
            <a:br>
              <a:rPr lang="en-US" sz="1200" dirty="0"/>
            </a:br>
            <a:r>
              <a:rPr lang="en-US" sz="1600" b="1" dirty="0" smtClean="0">
                <a:solidFill>
                  <a:srgbClr val="FF0000"/>
                </a:solidFill>
                <a:latin typeface="Arial" charset="0"/>
                <a:ea typeface="Arial" charset="0"/>
                <a:cs typeface="Arial" charset="0"/>
              </a:rPr>
              <a:t>5. </a:t>
            </a:r>
            <a:r>
              <a:rPr lang="en-US" sz="1400" b="1" dirty="0" smtClean="0">
                <a:latin typeface="Arial" charset="0"/>
                <a:ea typeface="Arial" charset="0"/>
                <a:cs typeface="Arial" charset="0"/>
              </a:rPr>
              <a:t>Member Downloads:</a:t>
            </a: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400" dirty="0" smtClean="0">
                <a:latin typeface="Arial" charset="0"/>
                <a:ea typeface="Arial" charset="0"/>
                <a:cs typeface="Arial" charset="0"/>
              </a:rPr>
              <a:t>These</a:t>
            </a:r>
            <a:r>
              <a:rPr lang="en-US" sz="1400" b="1" dirty="0" smtClean="0">
                <a:latin typeface="Arial" charset="0"/>
                <a:ea typeface="Arial" charset="0"/>
                <a:cs typeface="Arial" charset="0"/>
              </a:rPr>
              <a:t> </a:t>
            </a:r>
            <a:r>
              <a:rPr lang="en-US" sz="1400" dirty="0">
                <a:latin typeface="Arial" charset="0"/>
                <a:ea typeface="Arial" charset="0"/>
                <a:cs typeface="Arial" charset="0"/>
              </a:rPr>
              <a:t>are </a:t>
            </a:r>
            <a:r>
              <a:rPr lang="en-US" sz="1400" dirty="0" smtClean="0">
                <a:latin typeface="Arial" charset="0"/>
                <a:ea typeface="Arial" charset="0"/>
                <a:cs typeface="Arial" charset="0"/>
              </a:rPr>
              <a:t>some documents that are </a:t>
            </a:r>
            <a:r>
              <a:rPr lang="en-US" sz="1400" dirty="0" err="1" smtClean="0">
                <a:latin typeface="Arial" charset="0"/>
                <a:ea typeface="Arial" charset="0"/>
                <a:cs typeface="Arial" charset="0"/>
              </a:rPr>
              <a:t>accessable</a:t>
            </a:r>
            <a:r>
              <a:rPr lang="en-US" sz="1400" dirty="0" smtClean="0">
                <a:latin typeface="Arial" charset="0"/>
                <a:ea typeface="Arial" charset="0"/>
                <a:cs typeface="Arial" charset="0"/>
              </a:rPr>
              <a:t> by Members for </a:t>
            </a:r>
            <a:r>
              <a:rPr lang="en-US" sz="1400" dirty="0">
                <a:latin typeface="Arial" charset="0"/>
                <a:ea typeface="Arial" charset="0"/>
                <a:cs typeface="Arial" charset="0"/>
              </a:rPr>
              <a:t>training </a:t>
            </a: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and information purposes from Toastmasters International.</a:t>
            </a:r>
            <a:br>
              <a:rPr lang="en-US" sz="1400"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It is also an area where we can add our own documents see – </a:t>
            </a:r>
            <a:br>
              <a:rPr lang="en-US" sz="1400" dirty="0" smtClean="0">
                <a:latin typeface="Arial" charset="0"/>
                <a:ea typeface="Arial" charset="0"/>
                <a:cs typeface="Arial" charset="0"/>
              </a:rPr>
            </a:br>
            <a:r>
              <a:rPr lang="en-US" sz="1400" i="1" dirty="0" smtClean="0">
                <a:latin typeface="Arial" charset="0"/>
                <a:ea typeface="Arial" charset="0"/>
                <a:cs typeface="Arial" charset="0"/>
              </a:rPr>
              <a:t>“Building a Team”</a:t>
            </a:r>
            <a:r>
              <a:rPr lang="en-US" sz="1400" dirty="0" smtClean="0">
                <a:latin typeface="Arial" charset="0"/>
                <a:ea typeface="Arial" charset="0"/>
                <a:cs typeface="Arial" charset="0"/>
              </a:rPr>
              <a:t>.</a:t>
            </a:r>
            <a:br>
              <a:rPr lang="en-US" sz="1400" dirty="0" smtClean="0">
                <a:latin typeface="Arial" charset="0"/>
                <a:ea typeface="Arial" charset="0"/>
                <a:cs typeface="Arial" charset="0"/>
              </a:rPr>
            </a:br>
            <a:r>
              <a:rPr lang="en-US" sz="1400" dirty="0" smtClean="0">
                <a:latin typeface="Arial" charset="0"/>
                <a:ea typeface="Arial" charset="0"/>
                <a:cs typeface="Arial" charset="0"/>
              </a:rPr>
              <a:t>You will also note that this PowerPoint presentation - </a:t>
            </a:r>
            <a:br>
              <a:rPr lang="en-US" sz="1400" dirty="0" smtClean="0">
                <a:latin typeface="Arial" charset="0"/>
                <a:ea typeface="Arial" charset="0"/>
                <a:cs typeface="Arial" charset="0"/>
              </a:rPr>
            </a:br>
            <a:r>
              <a:rPr lang="en-US" sz="1400" i="1" dirty="0" smtClean="0">
                <a:latin typeface="Arial" charset="0"/>
                <a:ea typeface="Arial" charset="0"/>
                <a:cs typeface="Arial" charset="0"/>
              </a:rPr>
              <a:t>”A Tour of the </a:t>
            </a:r>
            <a:r>
              <a:rPr lang="en-US" sz="1400" i="1" dirty="0" err="1" smtClean="0">
                <a:latin typeface="Arial" charset="0"/>
                <a:ea typeface="Arial" charset="0"/>
                <a:cs typeface="Arial" charset="0"/>
              </a:rPr>
              <a:t>Chelmer</a:t>
            </a:r>
            <a:r>
              <a:rPr lang="en-US" sz="1400" i="1" dirty="0" smtClean="0">
                <a:latin typeface="Arial" charset="0"/>
                <a:ea typeface="Arial" charset="0"/>
                <a:cs typeface="Arial" charset="0"/>
              </a:rPr>
              <a:t> Speakers Club Website for Members and Guests” </a:t>
            </a:r>
            <a:r>
              <a:rPr lang="en-US" sz="1400" dirty="0" smtClean="0">
                <a:latin typeface="Arial" charset="0"/>
                <a:ea typeface="Arial" charset="0"/>
                <a:cs typeface="Arial" charset="0"/>
              </a:rPr>
              <a:t>has been added here and it can be viewed in the Public Area as well under Public Speaking Resources.</a:t>
            </a:r>
            <a:br>
              <a:rPr lang="en-US" sz="1400" dirty="0" smtClean="0">
                <a:latin typeface="Arial" charset="0"/>
                <a:ea typeface="Arial" charset="0"/>
                <a:cs typeface="Arial" charset="0"/>
              </a:rPr>
            </a:b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 </a:t>
            </a: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078" y="1723763"/>
            <a:ext cx="3709689" cy="471384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47" y="3959488"/>
            <a:ext cx="5063788" cy="2569599"/>
          </a:xfrm>
          <a:prstGeom prst="rect">
            <a:avLst/>
          </a:prstGeom>
        </p:spPr>
      </p:pic>
      <p:sp>
        <p:nvSpPr>
          <p:cNvPr id="10" name="Left Arrow 9"/>
          <p:cNvSpPr/>
          <p:nvPr/>
        </p:nvSpPr>
        <p:spPr>
          <a:xfrm rot="10800000">
            <a:off x="4686050" y="5280508"/>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7" name="Left Arrow 6"/>
          <p:cNvSpPr/>
          <p:nvPr/>
        </p:nvSpPr>
        <p:spPr>
          <a:xfrm rot="10800000">
            <a:off x="110747" y="5083437"/>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8" name="TextBox 7"/>
          <p:cNvSpPr txBox="1"/>
          <p:nvPr/>
        </p:nvSpPr>
        <p:spPr>
          <a:xfrm>
            <a:off x="5168420" y="5209767"/>
            <a:ext cx="288862" cy="338554"/>
          </a:xfrm>
          <a:prstGeom prst="rect">
            <a:avLst/>
          </a:prstGeom>
          <a:noFill/>
        </p:spPr>
        <p:txBody>
          <a:bodyPr wrap="none" rtlCol="0">
            <a:spAutoFit/>
          </a:bodyPr>
          <a:lstStyle/>
          <a:p>
            <a:r>
              <a:rPr lang="en-US" sz="1600" dirty="0">
                <a:solidFill>
                  <a:srgbClr val="FF0000"/>
                </a:solidFill>
              </a:rPr>
              <a:t>5</a:t>
            </a:r>
          </a:p>
        </p:txBody>
      </p:sp>
    </p:spTree>
    <p:extLst>
      <p:ext uri="{BB962C8B-B14F-4D97-AF65-F5344CB8AC3E}">
        <p14:creationId xmlns:p14="http://schemas.microsoft.com/office/powerpoint/2010/main" val="6228017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2" y="119708"/>
            <a:ext cx="3044481" cy="1030082"/>
          </a:xfrm>
        </p:spPr>
        <p:txBody>
          <a:bodyPr anchor="t">
            <a:noAutofit/>
          </a:bodyPr>
          <a:lstStyle/>
          <a:p>
            <a:r>
              <a:rPr lang="en-US" sz="1200" dirty="0" smtClean="0"/>
              <a:t>.</a:t>
            </a:r>
            <a:r>
              <a:rPr lang="en-US" sz="1200" dirty="0"/>
              <a:t/>
            </a:r>
            <a:br>
              <a:rPr lang="en-US" sz="1200" dirty="0"/>
            </a:br>
            <a:r>
              <a:rPr lang="en-US" sz="1600" b="1" dirty="0" smtClean="0">
                <a:solidFill>
                  <a:srgbClr val="FF0000"/>
                </a:solidFill>
                <a:latin typeface="Arial" charset="0"/>
                <a:ea typeface="Arial" charset="0"/>
                <a:cs typeface="Arial" charset="0"/>
              </a:rPr>
              <a:t>6. </a:t>
            </a:r>
            <a:r>
              <a:rPr lang="en-US" sz="1400" b="1" dirty="0" smtClean="0">
                <a:latin typeface="Arial" charset="0"/>
                <a:ea typeface="Arial" charset="0"/>
                <a:cs typeface="Arial" charset="0"/>
              </a:rPr>
              <a:t>Brand Portal:</a:t>
            </a: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400" dirty="0" smtClean="0">
                <a:latin typeface="Arial" charset="0"/>
                <a:ea typeface="Arial" charset="0"/>
                <a:cs typeface="Arial" charset="0"/>
              </a:rPr>
              <a:t>Logos, Images and Templates</a:t>
            </a: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 </a:t>
            </a: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078" y="1723763"/>
            <a:ext cx="3709689" cy="471384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49" y="1494412"/>
            <a:ext cx="5076792" cy="4943192"/>
          </a:xfrm>
          <a:prstGeom prst="rect">
            <a:avLst/>
          </a:prstGeom>
        </p:spPr>
      </p:pic>
      <p:sp>
        <p:nvSpPr>
          <p:cNvPr id="10" name="Left Arrow 9"/>
          <p:cNvSpPr/>
          <p:nvPr/>
        </p:nvSpPr>
        <p:spPr>
          <a:xfrm rot="10800000">
            <a:off x="4661831" y="5364972"/>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6" name="TextBox 5"/>
          <p:cNvSpPr txBox="1"/>
          <p:nvPr/>
        </p:nvSpPr>
        <p:spPr>
          <a:xfrm>
            <a:off x="5184035" y="5294231"/>
            <a:ext cx="288862" cy="338554"/>
          </a:xfrm>
          <a:prstGeom prst="rect">
            <a:avLst/>
          </a:prstGeom>
          <a:noFill/>
        </p:spPr>
        <p:txBody>
          <a:bodyPr wrap="none" rtlCol="0">
            <a:spAutoFit/>
          </a:bodyPr>
          <a:lstStyle/>
          <a:p>
            <a:r>
              <a:rPr lang="en-US" sz="1600" dirty="0">
                <a:solidFill>
                  <a:srgbClr val="FF0000"/>
                </a:solidFill>
              </a:rPr>
              <a:t>6</a:t>
            </a:r>
          </a:p>
        </p:txBody>
      </p:sp>
    </p:spTree>
    <p:extLst>
      <p:ext uri="{BB962C8B-B14F-4D97-AF65-F5344CB8AC3E}">
        <p14:creationId xmlns:p14="http://schemas.microsoft.com/office/powerpoint/2010/main" val="1507476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2" y="119708"/>
            <a:ext cx="3120910" cy="1962589"/>
          </a:xfrm>
        </p:spPr>
        <p:txBody>
          <a:bodyPr anchor="t">
            <a:noAutofit/>
          </a:bodyPr>
          <a:lstStyle/>
          <a:p>
            <a:r>
              <a:rPr lang="en-US" sz="1200" dirty="0" smtClean="0"/>
              <a:t>.</a:t>
            </a:r>
            <a:r>
              <a:rPr lang="en-US" sz="1200" dirty="0"/>
              <a:t/>
            </a:r>
            <a:br>
              <a:rPr lang="en-US" sz="1200" dirty="0"/>
            </a:br>
            <a:r>
              <a:rPr lang="en-US" sz="1600" b="1" dirty="0" smtClean="0">
                <a:solidFill>
                  <a:srgbClr val="FF0000"/>
                </a:solidFill>
                <a:latin typeface="Arial" charset="0"/>
                <a:ea typeface="Arial" charset="0"/>
                <a:cs typeface="Arial" charset="0"/>
              </a:rPr>
              <a:t>7. </a:t>
            </a:r>
            <a:r>
              <a:rPr lang="en-US" sz="1400" b="1" dirty="0" smtClean="0">
                <a:latin typeface="Arial" charset="0"/>
                <a:ea typeface="Arial" charset="0"/>
                <a:cs typeface="Arial" charset="0"/>
              </a:rPr>
              <a:t>Club DCP Status:</a:t>
            </a:r>
            <a:br>
              <a:rPr lang="en-US" sz="1400" b="1" dirty="0" smtClean="0">
                <a:latin typeface="Arial" charset="0"/>
                <a:ea typeface="Arial" charset="0"/>
                <a:cs typeface="Arial" charset="0"/>
              </a:rPr>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400" dirty="0" smtClean="0">
                <a:latin typeface="Arial" charset="0"/>
                <a:ea typeface="Arial" charset="0"/>
                <a:cs typeface="Arial" charset="0"/>
              </a:rPr>
              <a:t>Snap shot as of 20.04.16. We have 8 goals met (according to the Chart Below) but in reality all the goals have been met to be President’s Distinguished Club for the 2</a:t>
            </a:r>
            <a:r>
              <a:rPr lang="en-US" sz="1400" baseline="30000" dirty="0" smtClean="0">
                <a:latin typeface="Arial" charset="0"/>
                <a:ea typeface="Arial" charset="0"/>
                <a:cs typeface="Arial" charset="0"/>
              </a:rPr>
              <a:t>nd</a:t>
            </a:r>
            <a:r>
              <a:rPr lang="en-US" sz="1400" dirty="0" smtClean="0">
                <a:latin typeface="Arial" charset="0"/>
                <a:ea typeface="Arial" charset="0"/>
                <a:cs typeface="Arial" charset="0"/>
              </a:rPr>
              <a:t> Year in a row – an excellent result since we were only chartered on 28.05.14.</a:t>
            </a:r>
            <a:br>
              <a:rPr lang="en-US" sz="1400" dirty="0" smtClean="0">
                <a:latin typeface="Arial" charset="0"/>
                <a:ea typeface="Arial" charset="0"/>
                <a:cs typeface="Arial" charset="0"/>
              </a:rPr>
            </a:b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 </a:t>
            </a: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078" y="1723763"/>
            <a:ext cx="3709689" cy="471384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49" y="2569795"/>
            <a:ext cx="5187002" cy="3867809"/>
          </a:xfrm>
          <a:prstGeom prst="rect">
            <a:avLst/>
          </a:prstGeom>
        </p:spPr>
      </p:pic>
      <p:sp>
        <p:nvSpPr>
          <p:cNvPr id="10" name="Left Arrow 9"/>
          <p:cNvSpPr/>
          <p:nvPr/>
        </p:nvSpPr>
        <p:spPr>
          <a:xfrm rot="10800000">
            <a:off x="4689923" y="5489062"/>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6" name="TextBox 5"/>
          <p:cNvSpPr txBox="1"/>
          <p:nvPr/>
        </p:nvSpPr>
        <p:spPr>
          <a:xfrm>
            <a:off x="5141220" y="5418321"/>
            <a:ext cx="288862" cy="338554"/>
          </a:xfrm>
          <a:prstGeom prst="rect">
            <a:avLst/>
          </a:prstGeom>
          <a:noFill/>
        </p:spPr>
        <p:txBody>
          <a:bodyPr wrap="none" rtlCol="0">
            <a:spAutoFit/>
          </a:bodyPr>
          <a:lstStyle/>
          <a:p>
            <a:r>
              <a:rPr lang="en-US" sz="1600" smtClean="0">
                <a:solidFill>
                  <a:srgbClr val="FF0000"/>
                </a:solidFill>
              </a:rPr>
              <a:t>7</a:t>
            </a:r>
            <a:endParaRPr lang="en-US" sz="1600" dirty="0">
              <a:solidFill>
                <a:srgbClr val="FF0000"/>
              </a:solidFill>
            </a:endParaRPr>
          </a:p>
        </p:txBody>
      </p:sp>
    </p:spTree>
    <p:extLst>
      <p:ext uri="{BB962C8B-B14F-4D97-AF65-F5344CB8AC3E}">
        <p14:creationId xmlns:p14="http://schemas.microsoft.com/office/powerpoint/2010/main" val="6918657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2" y="119708"/>
            <a:ext cx="3120910" cy="1962589"/>
          </a:xfrm>
        </p:spPr>
        <p:txBody>
          <a:bodyPr anchor="t">
            <a:noAutofit/>
          </a:bodyPr>
          <a:lstStyle/>
          <a:p>
            <a:r>
              <a:rPr lang="en-US" sz="1600" b="1" dirty="0" smtClean="0">
                <a:solidFill>
                  <a:srgbClr val="FF0000"/>
                </a:solidFill>
                <a:latin typeface="Arial" charset="0"/>
                <a:ea typeface="Arial" charset="0"/>
                <a:cs typeface="Arial" charset="0"/>
              </a:rPr>
              <a:t>8. </a:t>
            </a:r>
            <a:r>
              <a:rPr lang="en-US" sz="1400" b="1" dirty="0" smtClean="0">
                <a:latin typeface="Arial" charset="0"/>
                <a:ea typeface="Arial" charset="0"/>
                <a:cs typeface="Arial" charset="0"/>
              </a:rPr>
              <a:t>Website Support Documentation:</a:t>
            </a:r>
            <a:br>
              <a:rPr lang="en-US" sz="1400" b="1" dirty="0" smtClean="0">
                <a:latin typeface="Arial" charset="0"/>
                <a:ea typeface="Arial" charset="0"/>
                <a:cs typeface="Arial" charset="0"/>
              </a:rPr>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 </a:t>
            </a: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078" y="1723763"/>
            <a:ext cx="3709689" cy="471384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429" y="776106"/>
            <a:ext cx="4669132" cy="5973252"/>
          </a:xfrm>
          <a:prstGeom prst="rect">
            <a:avLst/>
          </a:prstGeom>
        </p:spPr>
      </p:pic>
      <p:sp>
        <p:nvSpPr>
          <p:cNvPr id="10" name="Left Arrow 9"/>
          <p:cNvSpPr/>
          <p:nvPr/>
        </p:nvSpPr>
        <p:spPr>
          <a:xfrm rot="10800000">
            <a:off x="4636808" y="5556174"/>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7" name="TextBox 6"/>
          <p:cNvSpPr txBox="1"/>
          <p:nvPr/>
        </p:nvSpPr>
        <p:spPr>
          <a:xfrm>
            <a:off x="5165745" y="5485433"/>
            <a:ext cx="288862" cy="338554"/>
          </a:xfrm>
          <a:prstGeom prst="rect">
            <a:avLst/>
          </a:prstGeom>
          <a:noFill/>
        </p:spPr>
        <p:txBody>
          <a:bodyPr wrap="none" rtlCol="0">
            <a:spAutoFit/>
          </a:bodyPr>
          <a:lstStyle/>
          <a:p>
            <a:r>
              <a:rPr lang="en-US" sz="1600" smtClean="0">
                <a:solidFill>
                  <a:srgbClr val="FF0000"/>
                </a:solidFill>
              </a:rPr>
              <a:t>8</a:t>
            </a:r>
            <a:endParaRPr lang="en-US" sz="1600" dirty="0">
              <a:solidFill>
                <a:srgbClr val="FF0000"/>
              </a:solidFill>
            </a:endParaRPr>
          </a:p>
        </p:txBody>
      </p:sp>
    </p:spTree>
    <p:extLst>
      <p:ext uri="{BB962C8B-B14F-4D97-AF65-F5344CB8AC3E}">
        <p14:creationId xmlns:p14="http://schemas.microsoft.com/office/powerpoint/2010/main" val="18174712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2" y="119709"/>
            <a:ext cx="3120910" cy="1174938"/>
          </a:xfrm>
        </p:spPr>
        <p:txBody>
          <a:bodyPr anchor="t">
            <a:noAutofit/>
          </a:bodyPr>
          <a:lstStyle/>
          <a:p>
            <a:r>
              <a:rPr lang="en-US" sz="1200" dirty="0" smtClean="0"/>
              <a:t>.</a:t>
            </a:r>
            <a:r>
              <a:rPr lang="en-US" sz="1200" dirty="0"/>
              <a:t/>
            </a:r>
            <a:br>
              <a:rPr lang="en-US" sz="1200" dirty="0"/>
            </a:br>
            <a:r>
              <a:rPr lang="en-US" sz="1600" b="1" dirty="0" smtClean="0">
                <a:solidFill>
                  <a:srgbClr val="FF0000"/>
                </a:solidFill>
                <a:latin typeface="Arial" charset="0"/>
                <a:ea typeface="Arial" charset="0"/>
                <a:cs typeface="Arial" charset="0"/>
              </a:rPr>
              <a:t>9. </a:t>
            </a:r>
            <a:r>
              <a:rPr lang="en-US" sz="1400" b="1" dirty="0" smtClean="0">
                <a:latin typeface="Arial" charset="0"/>
                <a:ea typeface="Arial" charset="0"/>
                <a:cs typeface="Arial" charset="0"/>
              </a:rPr>
              <a:t>Website Support Forums:</a:t>
            </a:r>
            <a:br>
              <a:rPr lang="en-US" sz="1400" b="1" dirty="0" smtClean="0">
                <a:latin typeface="Arial" charset="0"/>
                <a:ea typeface="Arial" charset="0"/>
                <a:cs typeface="Arial" charset="0"/>
              </a:rPr>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400" dirty="0">
                <a:latin typeface="Arial" charset="0"/>
                <a:ea typeface="Arial" charset="0"/>
                <a:cs typeface="Arial" charset="0"/>
              </a:rPr>
              <a:t/>
            </a:r>
            <a:br>
              <a:rPr lang="en-US" sz="1400" dirty="0">
                <a:latin typeface="Arial" charset="0"/>
                <a:ea typeface="Arial" charset="0"/>
                <a:cs typeface="Arial" charset="0"/>
              </a:rPr>
            </a:br>
            <a:r>
              <a:rPr lang="en-US" sz="1400" dirty="0" smtClean="0">
                <a:latin typeface="Arial" charset="0"/>
                <a:ea typeface="Arial" charset="0"/>
                <a:cs typeface="Arial" charset="0"/>
              </a:rPr>
              <a:t> </a:t>
            </a: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078" y="1723763"/>
            <a:ext cx="3709689" cy="471384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262" y="790872"/>
            <a:ext cx="4481872" cy="5772946"/>
          </a:xfrm>
          <a:prstGeom prst="rect">
            <a:avLst/>
          </a:prstGeom>
        </p:spPr>
      </p:pic>
      <p:sp>
        <p:nvSpPr>
          <p:cNvPr id="10" name="Left Arrow 9"/>
          <p:cNvSpPr/>
          <p:nvPr/>
        </p:nvSpPr>
        <p:spPr>
          <a:xfrm rot="10800000">
            <a:off x="4651410" y="5614897"/>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6" name="TextBox 5"/>
          <p:cNvSpPr txBox="1"/>
          <p:nvPr/>
        </p:nvSpPr>
        <p:spPr>
          <a:xfrm>
            <a:off x="5174520" y="5544156"/>
            <a:ext cx="288862" cy="338554"/>
          </a:xfrm>
          <a:prstGeom prst="rect">
            <a:avLst/>
          </a:prstGeom>
          <a:noFill/>
        </p:spPr>
        <p:txBody>
          <a:bodyPr wrap="none" rtlCol="0">
            <a:spAutoFit/>
          </a:bodyPr>
          <a:lstStyle/>
          <a:p>
            <a:r>
              <a:rPr lang="en-US" sz="1600" dirty="0" smtClean="0">
                <a:solidFill>
                  <a:srgbClr val="FF0000"/>
                </a:solidFill>
              </a:rPr>
              <a:t>9</a:t>
            </a:r>
            <a:endParaRPr lang="en-US" sz="1600" dirty="0">
              <a:solidFill>
                <a:srgbClr val="FF0000"/>
              </a:solidFill>
            </a:endParaRPr>
          </a:p>
        </p:txBody>
      </p:sp>
    </p:spTree>
    <p:extLst>
      <p:ext uri="{BB962C8B-B14F-4D97-AF65-F5344CB8AC3E}">
        <p14:creationId xmlns:p14="http://schemas.microsoft.com/office/powerpoint/2010/main" val="14180738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61" y="119709"/>
            <a:ext cx="3621177" cy="5794530"/>
          </a:xfrm>
        </p:spPr>
        <p:txBody>
          <a:bodyPr anchor="t">
            <a:noAutofit/>
          </a:bodyPr>
          <a:lstStyle/>
          <a:p>
            <a:r>
              <a:rPr lang="en-US" sz="1200" dirty="0" smtClean="0"/>
              <a:t/>
            </a:r>
            <a:br>
              <a:rPr lang="en-US" sz="1200" dirty="0" smtClean="0"/>
            </a:br>
            <a:r>
              <a:rPr lang="en-US" sz="1100" dirty="0" smtClean="0">
                <a:latin typeface="Arial" charset="0"/>
                <a:ea typeface="Arial" charset="0"/>
                <a:cs typeface="Arial" charset="0"/>
              </a:rPr>
              <a:t/>
            </a:r>
            <a:br>
              <a:rPr lang="en-US" sz="1100" dirty="0" smtClean="0">
                <a:latin typeface="Arial" charset="0"/>
                <a:ea typeface="Arial" charset="0"/>
                <a:cs typeface="Arial" charset="0"/>
              </a:rPr>
            </a:br>
            <a:r>
              <a:rPr lang="en-US" sz="1400" dirty="0" smtClean="0">
                <a:latin typeface="Arial" charset="0"/>
                <a:ea typeface="Arial" charset="0"/>
                <a:cs typeface="Arial" charset="0"/>
              </a:rPr>
              <a:t/>
            </a:r>
            <a:br>
              <a:rPr lang="en-US" sz="1400" dirty="0" smtClean="0">
                <a:latin typeface="Arial" charset="0"/>
                <a:ea typeface="Arial" charset="0"/>
                <a:cs typeface="Arial" charset="0"/>
              </a:rPr>
            </a:br>
            <a:r>
              <a:rPr lang="en-US" sz="1400" dirty="0" smtClean="0">
                <a:latin typeface="Arial" charset="0"/>
                <a:ea typeface="Arial" charset="0"/>
                <a:cs typeface="Arial" charset="0"/>
              </a:rPr>
              <a:t> </a:t>
            </a:r>
            <a:endParaRPr lang="en-US" sz="1400" dirty="0">
              <a:latin typeface="Arial" charset="0"/>
              <a:ea typeface="Arial" charset="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4103" y="119709"/>
            <a:ext cx="5183665" cy="6586798"/>
          </a:xfrm>
          <a:prstGeom prst="rect">
            <a:avLst/>
          </a:prstGeom>
        </p:spPr>
      </p:pic>
      <p:sp>
        <p:nvSpPr>
          <p:cNvPr id="10" name="Left Arrow 9"/>
          <p:cNvSpPr/>
          <p:nvPr/>
        </p:nvSpPr>
        <p:spPr>
          <a:xfrm rot="16200000">
            <a:off x="3648118" y="4213650"/>
            <a:ext cx="478282" cy="197071"/>
          </a:xfrm>
          <a:prstGeom prst="leftArrow">
            <a:avLst/>
          </a:prstGeom>
          <a:solidFill>
            <a:srgbClr val="FF00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solidFill>
                <a:srgbClr val="FF0000"/>
              </a:solidFill>
            </a:endParaRPr>
          </a:p>
        </p:txBody>
      </p:sp>
      <p:sp>
        <p:nvSpPr>
          <p:cNvPr id="5" name="Rectangle 4"/>
          <p:cNvSpPr/>
          <p:nvPr/>
        </p:nvSpPr>
        <p:spPr>
          <a:xfrm>
            <a:off x="212593" y="482897"/>
            <a:ext cx="3344340" cy="5293757"/>
          </a:xfrm>
          <a:prstGeom prst="rect">
            <a:avLst/>
          </a:prstGeom>
        </p:spPr>
        <p:txBody>
          <a:bodyPr wrap="square">
            <a:spAutoFit/>
          </a:bodyPr>
          <a:lstStyle/>
          <a:p>
            <a:r>
              <a:rPr lang="en-US" sz="1400" b="1" dirty="0" smtClean="0">
                <a:solidFill>
                  <a:prstClr val="black"/>
                </a:solidFill>
                <a:latin typeface="Helvetica" charset="0"/>
              </a:rPr>
              <a:t>To Conclude: checking on the Website as a Member has the following Benefits:</a:t>
            </a:r>
          </a:p>
          <a:p>
            <a:endParaRPr lang="en-US" sz="1400" b="1" dirty="0" smtClean="0">
              <a:solidFill>
                <a:prstClr val="black"/>
              </a:solidFill>
              <a:latin typeface="Helvetica" charset="0"/>
            </a:endParaRPr>
          </a:p>
          <a:p>
            <a:r>
              <a:rPr lang="en-US" sz="1600" b="1" dirty="0" smtClean="0">
                <a:solidFill>
                  <a:srgbClr val="FF0000"/>
                </a:solidFill>
                <a:latin typeface="Arial" charset="0"/>
                <a:ea typeface="Arial" charset="0"/>
                <a:cs typeface="Arial" charset="0"/>
              </a:rPr>
              <a:t>1.</a:t>
            </a:r>
            <a:r>
              <a:rPr lang="en-US" sz="1600" b="1" dirty="0" smtClean="0">
                <a:solidFill>
                  <a:prstClr val="black"/>
                </a:solidFill>
                <a:latin typeface="Arial" charset="0"/>
                <a:ea typeface="Arial" charset="0"/>
                <a:cs typeface="Arial" charset="0"/>
              </a:rPr>
              <a:t> </a:t>
            </a:r>
            <a:r>
              <a:rPr lang="en-US" sz="1400" dirty="0" smtClean="0">
                <a:solidFill>
                  <a:prstClr val="black"/>
                </a:solidFill>
                <a:latin typeface="Helvetica" charset="0"/>
              </a:rPr>
              <a:t>You </a:t>
            </a:r>
            <a:r>
              <a:rPr lang="en-US" sz="1400" dirty="0">
                <a:solidFill>
                  <a:prstClr val="black"/>
                </a:solidFill>
                <a:latin typeface="Helvetica" charset="0"/>
              </a:rPr>
              <a:t>can request to have a </a:t>
            </a:r>
            <a:r>
              <a:rPr lang="en-US" sz="1400" dirty="0" smtClean="0">
                <a:solidFill>
                  <a:prstClr val="black"/>
                </a:solidFill>
                <a:latin typeface="Helvetica" charset="0"/>
              </a:rPr>
              <a:t>Mentor</a:t>
            </a:r>
          </a:p>
          <a:p>
            <a:endParaRPr lang="en-US" sz="1400" b="1" dirty="0" smtClean="0">
              <a:solidFill>
                <a:prstClr val="black"/>
              </a:solidFill>
              <a:latin typeface="Helvetica" charset="0"/>
            </a:endParaRPr>
          </a:p>
          <a:p>
            <a:r>
              <a:rPr lang="en-US" sz="1600" b="1" dirty="0" smtClean="0">
                <a:solidFill>
                  <a:srgbClr val="FF0000"/>
                </a:solidFill>
                <a:latin typeface="Arial" charset="0"/>
                <a:ea typeface="Arial" charset="0"/>
                <a:cs typeface="Arial" charset="0"/>
              </a:rPr>
              <a:t>2.</a:t>
            </a:r>
            <a:r>
              <a:rPr lang="en-US" sz="1600" b="1" dirty="0" smtClean="0">
                <a:solidFill>
                  <a:prstClr val="black"/>
                </a:solidFill>
                <a:latin typeface="Arial" charset="0"/>
                <a:ea typeface="Arial" charset="0"/>
                <a:cs typeface="Arial" charset="0"/>
              </a:rPr>
              <a:t> </a:t>
            </a:r>
            <a:r>
              <a:rPr lang="en-US" sz="1400" dirty="0" smtClean="0">
                <a:solidFill>
                  <a:prstClr val="black"/>
                </a:solidFill>
                <a:latin typeface="Helvetica" charset="0"/>
              </a:rPr>
              <a:t>You </a:t>
            </a:r>
            <a:r>
              <a:rPr lang="en-US" sz="1400" dirty="0">
                <a:solidFill>
                  <a:prstClr val="black"/>
                </a:solidFill>
                <a:latin typeface="Helvetica" charset="0"/>
              </a:rPr>
              <a:t>can </a:t>
            </a:r>
            <a:r>
              <a:rPr lang="en-US" sz="1400" dirty="0" smtClean="0">
                <a:solidFill>
                  <a:prstClr val="black"/>
                </a:solidFill>
                <a:latin typeface="Helvetica" charset="0"/>
              </a:rPr>
              <a:t>contact members of the Club Executive via email </a:t>
            </a:r>
          </a:p>
          <a:p>
            <a:r>
              <a:rPr lang="en-US" sz="1400" dirty="0">
                <a:solidFill>
                  <a:prstClr val="black"/>
                </a:solidFill>
                <a:latin typeface="Helvetica" charset="0"/>
              </a:rPr>
              <a:t> </a:t>
            </a:r>
          </a:p>
          <a:p>
            <a:r>
              <a:rPr lang="en-US" sz="1600" b="1" dirty="0" smtClean="0">
                <a:solidFill>
                  <a:srgbClr val="FF0000"/>
                </a:solidFill>
                <a:latin typeface="Arial" charset="0"/>
                <a:ea typeface="Arial" charset="0"/>
                <a:cs typeface="Arial" charset="0"/>
              </a:rPr>
              <a:t>3. </a:t>
            </a:r>
            <a:r>
              <a:rPr lang="en-US" sz="1400" dirty="0" smtClean="0">
                <a:solidFill>
                  <a:prstClr val="black"/>
                </a:solidFill>
                <a:latin typeface="Helvetica" charset="0"/>
              </a:rPr>
              <a:t>Edit Your Profile</a:t>
            </a:r>
          </a:p>
          <a:p>
            <a:endParaRPr lang="en-US" sz="1400" dirty="0">
              <a:solidFill>
                <a:prstClr val="black"/>
              </a:solidFill>
              <a:latin typeface="Helvetica" charset="0"/>
            </a:endParaRPr>
          </a:p>
          <a:p>
            <a:r>
              <a:rPr lang="en-US" sz="1600" b="1" dirty="0" smtClean="0">
                <a:solidFill>
                  <a:srgbClr val="FF0000"/>
                </a:solidFill>
                <a:latin typeface="Arial" charset="0"/>
                <a:ea typeface="Arial" charset="0"/>
                <a:cs typeface="Arial" charset="0"/>
              </a:rPr>
              <a:t>4. </a:t>
            </a:r>
            <a:r>
              <a:rPr lang="en-US" sz="1400" dirty="0" smtClean="0">
                <a:solidFill>
                  <a:prstClr val="black"/>
                </a:solidFill>
                <a:latin typeface="Helvetica" charset="0"/>
              </a:rPr>
              <a:t>Private Member Directory</a:t>
            </a:r>
          </a:p>
          <a:p>
            <a:endParaRPr lang="en-US" sz="1400" dirty="0">
              <a:solidFill>
                <a:prstClr val="black"/>
              </a:solidFill>
              <a:latin typeface="Helvetica" charset="0"/>
            </a:endParaRPr>
          </a:p>
          <a:p>
            <a:r>
              <a:rPr lang="en-US" sz="1600" b="1" dirty="0" smtClean="0">
                <a:solidFill>
                  <a:srgbClr val="FF0000"/>
                </a:solidFill>
                <a:latin typeface="Arial" charset="0"/>
                <a:ea typeface="Arial" charset="0"/>
                <a:cs typeface="Arial" charset="0"/>
              </a:rPr>
              <a:t>5. </a:t>
            </a:r>
            <a:r>
              <a:rPr lang="en-US" sz="1400" dirty="0" smtClean="0">
                <a:solidFill>
                  <a:prstClr val="black"/>
                </a:solidFill>
                <a:latin typeface="Helvetica" charset="0"/>
              </a:rPr>
              <a:t>Members downloads</a:t>
            </a:r>
          </a:p>
          <a:p>
            <a:endParaRPr lang="en-US" sz="1400" dirty="0">
              <a:solidFill>
                <a:prstClr val="black"/>
              </a:solidFill>
              <a:latin typeface="Helvetica" charset="0"/>
            </a:endParaRPr>
          </a:p>
          <a:p>
            <a:r>
              <a:rPr lang="en-US" sz="1600" b="1" dirty="0" smtClean="0">
                <a:solidFill>
                  <a:srgbClr val="FF0000"/>
                </a:solidFill>
                <a:latin typeface="Arial" charset="0"/>
                <a:ea typeface="Arial" charset="0"/>
                <a:cs typeface="Arial" charset="0"/>
              </a:rPr>
              <a:t>6. </a:t>
            </a:r>
            <a:r>
              <a:rPr lang="en-US" sz="1400" dirty="0" smtClean="0">
                <a:solidFill>
                  <a:prstClr val="black"/>
                </a:solidFill>
                <a:latin typeface="Helvetica" charset="0"/>
              </a:rPr>
              <a:t>Brand Portal</a:t>
            </a:r>
          </a:p>
          <a:p>
            <a:endParaRPr lang="en-US" sz="1400" dirty="0" smtClean="0">
              <a:solidFill>
                <a:prstClr val="black"/>
              </a:solidFill>
              <a:latin typeface="Helvetica" charset="0"/>
            </a:endParaRPr>
          </a:p>
          <a:p>
            <a:r>
              <a:rPr lang="en-US" sz="1600" b="1" dirty="0" smtClean="0">
                <a:solidFill>
                  <a:srgbClr val="FF0000"/>
                </a:solidFill>
                <a:latin typeface="Arial" charset="0"/>
                <a:ea typeface="Arial" charset="0"/>
                <a:cs typeface="Arial" charset="0"/>
              </a:rPr>
              <a:t>7. </a:t>
            </a:r>
            <a:r>
              <a:rPr lang="en-US" sz="1400" dirty="0" smtClean="0">
                <a:solidFill>
                  <a:prstClr val="black"/>
                </a:solidFill>
                <a:latin typeface="Helvetica" charset="0"/>
              </a:rPr>
              <a:t>Club DCP Status</a:t>
            </a:r>
          </a:p>
          <a:p>
            <a:endParaRPr lang="en-US" sz="1400" dirty="0">
              <a:solidFill>
                <a:prstClr val="black"/>
              </a:solidFill>
              <a:latin typeface="Helvetica" charset="0"/>
            </a:endParaRPr>
          </a:p>
          <a:p>
            <a:r>
              <a:rPr lang="en-US" sz="1600" b="1" dirty="0">
                <a:solidFill>
                  <a:srgbClr val="FF0000"/>
                </a:solidFill>
                <a:latin typeface="Arial" charset="0"/>
                <a:ea typeface="Arial" charset="0"/>
                <a:cs typeface="Arial" charset="0"/>
              </a:rPr>
              <a:t>8</a:t>
            </a:r>
            <a:r>
              <a:rPr lang="en-US" sz="1600" b="1" dirty="0" smtClean="0">
                <a:solidFill>
                  <a:srgbClr val="FF0000"/>
                </a:solidFill>
                <a:latin typeface="Arial" charset="0"/>
                <a:ea typeface="Arial" charset="0"/>
                <a:cs typeface="Arial" charset="0"/>
              </a:rPr>
              <a:t>. </a:t>
            </a:r>
            <a:r>
              <a:rPr lang="en-US" sz="1400" dirty="0" smtClean="0">
                <a:solidFill>
                  <a:prstClr val="black"/>
                </a:solidFill>
                <a:latin typeface="Helvetica" charset="0"/>
              </a:rPr>
              <a:t>Club Website Support Docs</a:t>
            </a:r>
          </a:p>
          <a:p>
            <a:endParaRPr lang="en-US" sz="1400" dirty="0">
              <a:solidFill>
                <a:prstClr val="black"/>
              </a:solidFill>
              <a:latin typeface="Helvetica" charset="0"/>
            </a:endParaRPr>
          </a:p>
          <a:p>
            <a:r>
              <a:rPr lang="en-US" sz="1600" b="1" dirty="0" smtClean="0">
                <a:solidFill>
                  <a:srgbClr val="FF0000"/>
                </a:solidFill>
                <a:latin typeface="Arial" charset="0"/>
                <a:ea typeface="Arial" charset="0"/>
                <a:cs typeface="Arial" charset="0"/>
              </a:rPr>
              <a:t>9. </a:t>
            </a:r>
            <a:r>
              <a:rPr lang="en-US" sz="1400" dirty="0" smtClean="0">
                <a:solidFill>
                  <a:prstClr val="black"/>
                </a:solidFill>
                <a:latin typeface="Helvetica" charset="0"/>
              </a:rPr>
              <a:t>Website Support Docs </a:t>
            </a:r>
          </a:p>
          <a:p>
            <a:endParaRPr lang="en-US" sz="1400" dirty="0" smtClean="0">
              <a:solidFill>
                <a:prstClr val="black"/>
              </a:solidFill>
              <a:latin typeface="Helvetica" charset="0"/>
            </a:endParaRPr>
          </a:p>
        </p:txBody>
      </p:sp>
      <p:sp>
        <p:nvSpPr>
          <p:cNvPr id="6" name="TextBox 5"/>
          <p:cNvSpPr txBox="1"/>
          <p:nvPr/>
        </p:nvSpPr>
        <p:spPr>
          <a:xfrm>
            <a:off x="3749240" y="4607660"/>
            <a:ext cx="276038" cy="307777"/>
          </a:xfrm>
          <a:prstGeom prst="rect">
            <a:avLst/>
          </a:prstGeom>
          <a:noFill/>
        </p:spPr>
        <p:txBody>
          <a:bodyPr wrap="none" rtlCol="0">
            <a:spAutoFit/>
          </a:bodyPr>
          <a:lstStyle/>
          <a:p>
            <a:r>
              <a:rPr lang="en-US" sz="1400" dirty="0" smtClean="0">
                <a:solidFill>
                  <a:srgbClr val="FF0000"/>
                </a:solidFill>
              </a:rPr>
              <a:t>1</a:t>
            </a:r>
            <a:endParaRPr lang="en-US" sz="1400" dirty="0">
              <a:solidFill>
                <a:srgbClr val="FF0000"/>
              </a:solidFill>
            </a:endParaRPr>
          </a:p>
        </p:txBody>
      </p:sp>
      <p:sp>
        <p:nvSpPr>
          <p:cNvPr id="8" name="TextBox 7"/>
          <p:cNvSpPr txBox="1"/>
          <p:nvPr/>
        </p:nvSpPr>
        <p:spPr>
          <a:xfrm>
            <a:off x="4884108" y="4751055"/>
            <a:ext cx="276038" cy="307777"/>
          </a:xfrm>
          <a:prstGeom prst="rect">
            <a:avLst/>
          </a:prstGeom>
          <a:noFill/>
        </p:spPr>
        <p:txBody>
          <a:bodyPr wrap="none" rtlCol="0">
            <a:spAutoFit/>
          </a:bodyPr>
          <a:lstStyle/>
          <a:p>
            <a:r>
              <a:rPr lang="en-US" sz="1400" dirty="0">
                <a:solidFill>
                  <a:srgbClr val="FF0000"/>
                </a:solidFill>
              </a:rPr>
              <a:t>2</a:t>
            </a:r>
          </a:p>
        </p:txBody>
      </p:sp>
      <p:sp>
        <p:nvSpPr>
          <p:cNvPr id="9" name="TextBox 8"/>
          <p:cNvSpPr txBox="1"/>
          <p:nvPr/>
        </p:nvSpPr>
        <p:spPr>
          <a:xfrm>
            <a:off x="3753412" y="4860032"/>
            <a:ext cx="276038" cy="307777"/>
          </a:xfrm>
          <a:prstGeom prst="rect">
            <a:avLst/>
          </a:prstGeom>
          <a:noFill/>
        </p:spPr>
        <p:txBody>
          <a:bodyPr wrap="none" rtlCol="0">
            <a:spAutoFit/>
          </a:bodyPr>
          <a:lstStyle/>
          <a:p>
            <a:r>
              <a:rPr lang="en-US" sz="1400" dirty="0" smtClean="0">
                <a:solidFill>
                  <a:srgbClr val="FF0000"/>
                </a:solidFill>
              </a:rPr>
              <a:t>3</a:t>
            </a:r>
            <a:endParaRPr lang="en-US" sz="1400" dirty="0">
              <a:solidFill>
                <a:srgbClr val="FF0000"/>
              </a:solidFill>
            </a:endParaRPr>
          </a:p>
        </p:txBody>
      </p:sp>
      <p:sp>
        <p:nvSpPr>
          <p:cNvPr id="11" name="TextBox 10"/>
          <p:cNvSpPr txBox="1"/>
          <p:nvPr/>
        </p:nvSpPr>
        <p:spPr>
          <a:xfrm>
            <a:off x="4884108" y="4996186"/>
            <a:ext cx="276038" cy="307777"/>
          </a:xfrm>
          <a:prstGeom prst="rect">
            <a:avLst/>
          </a:prstGeom>
          <a:noFill/>
        </p:spPr>
        <p:txBody>
          <a:bodyPr wrap="none" rtlCol="0">
            <a:spAutoFit/>
          </a:bodyPr>
          <a:lstStyle/>
          <a:p>
            <a:r>
              <a:rPr lang="en-US" sz="1400" dirty="0">
                <a:solidFill>
                  <a:srgbClr val="FF0000"/>
                </a:solidFill>
              </a:rPr>
              <a:t>4</a:t>
            </a:r>
          </a:p>
        </p:txBody>
      </p:sp>
      <p:sp>
        <p:nvSpPr>
          <p:cNvPr id="12" name="TextBox 11"/>
          <p:cNvSpPr txBox="1"/>
          <p:nvPr/>
        </p:nvSpPr>
        <p:spPr>
          <a:xfrm>
            <a:off x="3746084" y="5080730"/>
            <a:ext cx="276038" cy="307777"/>
          </a:xfrm>
          <a:prstGeom prst="rect">
            <a:avLst/>
          </a:prstGeom>
          <a:noFill/>
        </p:spPr>
        <p:txBody>
          <a:bodyPr wrap="none" rtlCol="0">
            <a:spAutoFit/>
          </a:bodyPr>
          <a:lstStyle/>
          <a:p>
            <a:r>
              <a:rPr lang="en-US" sz="1400" dirty="0">
                <a:solidFill>
                  <a:srgbClr val="FF0000"/>
                </a:solidFill>
              </a:rPr>
              <a:t>5</a:t>
            </a:r>
          </a:p>
        </p:txBody>
      </p:sp>
      <p:sp>
        <p:nvSpPr>
          <p:cNvPr id="13" name="TextBox 12"/>
          <p:cNvSpPr txBox="1"/>
          <p:nvPr/>
        </p:nvSpPr>
        <p:spPr>
          <a:xfrm>
            <a:off x="4887264" y="5234618"/>
            <a:ext cx="276038" cy="307777"/>
          </a:xfrm>
          <a:prstGeom prst="rect">
            <a:avLst/>
          </a:prstGeom>
          <a:noFill/>
        </p:spPr>
        <p:txBody>
          <a:bodyPr wrap="none" rtlCol="0">
            <a:spAutoFit/>
          </a:bodyPr>
          <a:lstStyle/>
          <a:p>
            <a:r>
              <a:rPr lang="en-US" sz="1400" dirty="0" smtClean="0">
                <a:solidFill>
                  <a:srgbClr val="FF0000"/>
                </a:solidFill>
              </a:rPr>
              <a:t>6</a:t>
            </a:r>
            <a:endParaRPr lang="en-US" sz="1400" dirty="0">
              <a:solidFill>
                <a:srgbClr val="FF0000"/>
              </a:solidFill>
            </a:endParaRPr>
          </a:p>
        </p:txBody>
      </p:sp>
      <p:sp>
        <p:nvSpPr>
          <p:cNvPr id="14" name="TextBox 13"/>
          <p:cNvSpPr txBox="1"/>
          <p:nvPr/>
        </p:nvSpPr>
        <p:spPr>
          <a:xfrm>
            <a:off x="3749240" y="5343595"/>
            <a:ext cx="276038" cy="307777"/>
          </a:xfrm>
          <a:prstGeom prst="rect">
            <a:avLst/>
          </a:prstGeom>
          <a:noFill/>
        </p:spPr>
        <p:txBody>
          <a:bodyPr wrap="none" rtlCol="0">
            <a:spAutoFit/>
          </a:bodyPr>
          <a:lstStyle/>
          <a:p>
            <a:r>
              <a:rPr lang="en-US" sz="1400" dirty="0" smtClean="0">
                <a:solidFill>
                  <a:srgbClr val="FF0000"/>
                </a:solidFill>
              </a:rPr>
              <a:t>7</a:t>
            </a:r>
            <a:endParaRPr lang="en-US" sz="1400" dirty="0">
              <a:solidFill>
                <a:srgbClr val="FF0000"/>
              </a:solidFill>
            </a:endParaRPr>
          </a:p>
        </p:txBody>
      </p:sp>
      <p:sp>
        <p:nvSpPr>
          <p:cNvPr id="15" name="TextBox 14"/>
          <p:cNvSpPr txBox="1"/>
          <p:nvPr/>
        </p:nvSpPr>
        <p:spPr>
          <a:xfrm>
            <a:off x="4884108" y="5442835"/>
            <a:ext cx="276038" cy="307777"/>
          </a:xfrm>
          <a:prstGeom prst="rect">
            <a:avLst/>
          </a:prstGeom>
          <a:noFill/>
        </p:spPr>
        <p:txBody>
          <a:bodyPr wrap="none" rtlCol="0">
            <a:spAutoFit/>
          </a:bodyPr>
          <a:lstStyle/>
          <a:p>
            <a:r>
              <a:rPr lang="en-US" sz="1400" dirty="0">
                <a:solidFill>
                  <a:srgbClr val="FF0000"/>
                </a:solidFill>
              </a:rPr>
              <a:t>8</a:t>
            </a:r>
          </a:p>
        </p:txBody>
      </p:sp>
      <p:sp>
        <p:nvSpPr>
          <p:cNvPr id="16" name="TextBox 15"/>
          <p:cNvSpPr txBox="1"/>
          <p:nvPr/>
        </p:nvSpPr>
        <p:spPr>
          <a:xfrm>
            <a:off x="3741867" y="5585474"/>
            <a:ext cx="276038" cy="307777"/>
          </a:xfrm>
          <a:prstGeom prst="rect">
            <a:avLst/>
          </a:prstGeom>
          <a:noFill/>
        </p:spPr>
        <p:txBody>
          <a:bodyPr wrap="none" rtlCol="0">
            <a:spAutoFit/>
          </a:bodyPr>
          <a:lstStyle/>
          <a:p>
            <a:r>
              <a:rPr lang="en-US" sz="1400" dirty="0">
                <a:solidFill>
                  <a:srgbClr val="FF0000"/>
                </a:solidFill>
              </a:rPr>
              <a:t>9</a:t>
            </a:r>
          </a:p>
        </p:txBody>
      </p:sp>
    </p:spTree>
    <p:extLst>
      <p:ext uri="{BB962C8B-B14F-4D97-AF65-F5344CB8AC3E}">
        <p14:creationId xmlns:p14="http://schemas.microsoft.com/office/powerpoint/2010/main" val="716557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1458</TotalTime>
  <Words>147</Words>
  <Application>Microsoft Macintosh PowerPoint</Application>
  <PresentationFormat>On-screen Show (4:3)</PresentationFormat>
  <Paragraphs>72</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Calibri</vt:lpstr>
      <vt:lpstr>Calibri Light</vt:lpstr>
      <vt:lpstr>Helvetica</vt:lpstr>
      <vt:lpstr>Arial</vt:lpstr>
      <vt:lpstr>Office Theme</vt:lpstr>
      <vt:lpstr>A Tour of the Chelmer Speakers    Club Website for Members and Guests presented by Phil Scorey - 20 April 2016</vt:lpstr>
      <vt:lpstr>            </vt:lpstr>
      <vt:lpstr> Main Menu:  Items are all accessible to anyone who accesses the Home Page  The Home Page:    Generally explains general information about the club and the benefits of being part of the Club           </vt:lpstr>
      <vt:lpstr>Scrolling down the Home Page  You will notice Hot links to:  - Club Calender   - Meeting Information and -  Directions to the Club &amp; - How to Contact us  Includes:  The Toastmaster of the Month  A Recent Testimonial  Role of Honour  - Includes the number of years experience by each Toastmaster honoured.  The Blue bars is general Information about Toastmasters  At the very bottom you will notice  261 unique visitors since 2015-09.26 </vt:lpstr>
      <vt:lpstr>A few examples are as follows:   1. Meet our Members:                 </vt:lpstr>
      <vt:lpstr>A few examples are as follows:   2. Contact Us:                 </vt:lpstr>
      <vt:lpstr>3. Club Calender – for April &amp; May 2016 included as examples</vt:lpstr>
      <vt:lpstr>4. Area 33 Annual Conference: This has added by the Website Administrator (Social event that we want to share)</vt:lpstr>
      <vt:lpstr>6. Testimonials: This has added by the Website Administrator represents what has been written in the Guest Register only </vt:lpstr>
      <vt:lpstr>In Summary Menu that can be viewed by all who visit the website (only a few items mentioned  1. Contact Us either Michael Skerrett President or Roger Macgregor VPM via phone or email  2. Meet our Members  3. Club Calender  4. Area 33 Annual Conference  5. Former Toastmasters of the Month  6. Testimonials   </vt:lpstr>
      <vt:lpstr>.             To Login as  a Member:  To log in for the first time  Having accessed the Home Page  Then move curser over the blued out bar with” “Login as a Member“ on it then follow the prompts “Enter your Email or Name”. Just leave the password section blank and click the "Authorise / Login" button. You will be sent a login link via e-mail.  Click that link, then you will be prompted to set up a custom password.  This is a password that you create, it has not been assigned. From then on it is just a matter of entering your email address or your name and passwood.  </vt:lpstr>
      <vt:lpstr>.For Members Only:   The following are a few reasons why it is it is worthwhile being actively involved with the website:  1. You can request to have a Mentor   * The Club has chosen not to use the Meetings Agenda software at this stage    </vt:lpstr>
      <vt:lpstr>  2. Club Email Addresses.   Allows to contact other club members. These are publicly accessible. Anyone can send email to these email addresses, but each one can be disabled by the respective officer in their member profile. </vt:lpstr>
      <vt:lpstr>3. You can Edit your Member Profile   All four tabs can be edited however only one tab is shown here Basic Information. The next slide shows the forth tab.    </vt:lpstr>
      <vt:lpstr>   3. (Tab) Member Bio/Photo     </vt:lpstr>
      <vt:lpstr>   4. Private Member Directory  Gives a snapshot of the members in the Club  </vt:lpstr>
      <vt:lpstr>. 5. Member Downloads:  These are some documents that are accessable by Members for training  and information purposes from Toastmasters International.  It is also an area where we can add our own documents see –  “Building a Team”. You will also note that this PowerPoint presentation -  ”A Tour of the Chelmer Speakers Club Website for Members and Guests” has been added here and it can be viewed in the Public Area as well under Public Speaking Resources.   </vt:lpstr>
      <vt:lpstr>. 6. Brand Portal:  Logos, Images and Templates  </vt:lpstr>
      <vt:lpstr>. 7. Club DCP Status:  Snap shot as of 20.04.16. We have 8 goals met (according to the Chart Below) but in reality all the goals have been met to be President’s Distinguished Club for the 2nd Year in a row – an excellent result since we were only chartered on 28.05.14.   </vt:lpstr>
      <vt:lpstr>8. Website Support Documentation:     </vt:lpstr>
      <vt:lpstr>. 9. Website Support Forums:    </vt:lpstr>
      <vt:lpst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Chelmer Speakers Club</dc:title>
  <dc:creator>Philip Scorey</dc:creator>
  <cp:lastModifiedBy>Philip Scorey</cp:lastModifiedBy>
  <cp:revision>75</cp:revision>
  <cp:lastPrinted>2016-04-20T07:01:46Z</cp:lastPrinted>
  <dcterms:created xsi:type="dcterms:W3CDTF">2016-04-14T22:21:24Z</dcterms:created>
  <dcterms:modified xsi:type="dcterms:W3CDTF">2016-04-21T07:43:21Z</dcterms:modified>
</cp:coreProperties>
</file>